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76"/>
  </p:notesMasterIdLst>
  <p:sldIdLst>
    <p:sldId id="362" r:id="rId2"/>
    <p:sldId id="257" r:id="rId3"/>
    <p:sldId id="319" r:id="rId4"/>
    <p:sldId id="358" r:id="rId5"/>
    <p:sldId id="361" r:id="rId6"/>
    <p:sldId id="322" r:id="rId7"/>
    <p:sldId id="261" r:id="rId8"/>
    <p:sldId id="323" r:id="rId9"/>
    <p:sldId id="355" r:id="rId10"/>
    <p:sldId id="325" r:id="rId11"/>
    <p:sldId id="262" r:id="rId12"/>
    <p:sldId id="363" r:id="rId13"/>
    <p:sldId id="269" r:id="rId14"/>
    <p:sldId id="270" r:id="rId15"/>
    <p:sldId id="271" r:id="rId16"/>
    <p:sldId id="272" r:id="rId17"/>
    <p:sldId id="267" r:id="rId18"/>
    <p:sldId id="268" r:id="rId19"/>
    <p:sldId id="326" r:id="rId20"/>
    <p:sldId id="328" r:id="rId21"/>
    <p:sldId id="327" r:id="rId22"/>
    <p:sldId id="329" r:id="rId23"/>
    <p:sldId id="330" r:id="rId24"/>
    <p:sldId id="357" r:id="rId25"/>
    <p:sldId id="275" r:id="rId26"/>
    <p:sldId id="280" r:id="rId27"/>
    <p:sldId id="281" r:id="rId28"/>
    <p:sldId id="282" r:id="rId29"/>
    <p:sldId id="283" r:id="rId30"/>
    <p:sldId id="284" r:id="rId31"/>
    <p:sldId id="290" r:id="rId32"/>
    <p:sldId id="291" r:id="rId33"/>
    <p:sldId id="292" r:id="rId34"/>
    <p:sldId id="293" r:id="rId35"/>
    <p:sldId id="331" r:id="rId36"/>
    <p:sldId id="359" r:id="rId37"/>
    <p:sldId id="278" r:id="rId38"/>
    <p:sldId id="279" r:id="rId39"/>
    <p:sldId id="332" r:id="rId40"/>
    <p:sldId id="333" r:id="rId41"/>
    <p:sldId id="334" r:id="rId42"/>
    <p:sldId id="286" r:id="rId43"/>
    <p:sldId id="335" r:id="rId44"/>
    <p:sldId id="336" r:id="rId45"/>
    <p:sldId id="337" r:id="rId46"/>
    <p:sldId id="338" r:id="rId47"/>
    <p:sldId id="339" r:id="rId48"/>
    <p:sldId id="340" r:id="rId49"/>
    <p:sldId id="341" r:id="rId50"/>
    <p:sldId id="342" r:id="rId51"/>
    <p:sldId id="343" r:id="rId52"/>
    <p:sldId id="344" r:id="rId53"/>
    <p:sldId id="345" r:id="rId54"/>
    <p:sldId id="346" r:id="rId55"/>
    <p:sldId id="347" r:id="rId56"/>
    <p:sldId id="348" r:id="rId57"/>
    <p:sldId id="350" r:id="rId58"/>
    <p:sldId id="351" r:id="rId59"/>
    <p:sldId id="352" r:id="rId60"/>
    <p:sldId id="353" r:id="rId61"/>
    <p:sldId id="354" r:id="rId62"/>
    <p:sldId id="300" r:id="rId63"/>
    <p:sldId id="301" r:id="rId64"/>
    <p:sldId id="302" r:id="rId65"/>
    <p:sldId id="303" r:id="rId66"/>
    <p:sldId id="304" r:id="rId67"/>
    <p:sldId id="305" r:id="rId68"/>
    <p:sldId id="306" r:id="rId69"/>
    <p:sldId id="307" r:id="rId70"/>
    <p:sldId id="356" r:id="rId71"/>
    <p:sldId id="309" r:id="rId72"/>
    <p:sldId id="310" r:id="rId73"/>
    <p:sldId id="311" r:id="rId74"/>
    <p:sldId id="312" r:id="rId7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56">
          <p15:clr>
            <a:srgbClr val="A4A3A4"/>
          </p15:clr>
        </p15:guide>
        <p15:guide id="2" pos="432">
          <p15:clr>
            <a:srgbClr val="A4A3A4"/>
          </p15:clr>
        </p15:guide>
        <p15:guide id="3" pos="288">
          <p15:clr>
            <a:srgbClr val="A4A3A4"/>
          </p15:clr>
        </p15:guide>
        <p15:guide id="4" orient="horz" pos="1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0A4AFA-ADFB-4115-A853-87FE25A409FF}">
  <a:tblStyle styleId="{F80A4AFA-ADFB-4115-A853-87FE25A409FF}"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69" autoAdjust="0"/>
    <p:restoredTop sz="94651" autoAdjust="0"/>
  </p:normalViewPr>
  <p:slideViewPr>
    <p:cSldViewPr snapToGrid="0">
      <p:cViewPr varScale="1">
        <p:scale>
          <a:sx n="105" d="100"/>
          <a:sy n="105" d="100"/>
        </p:scale>
        <p:origin x="972" y="114"/>
      </p:cViewPr>
      <p:guideLst>
        <p:guide orient="horz" pos="1056"/>
        <p:guide pos="432"/>
        <p:guide pos="288"/>
        <p:guide orient="horz" pos="192"/>
      </p:guideLst>
    </p:cSldViewPr>
  </p:slideViewPr>
  <p:outlineViewPr>
    <p:cViewPr>
      <p:scale>
        <a:sx n="33" d="100"/>
        <a:sy n="33" d="100"/>
      </p:scale>
      <p:origin x="0" y="0"/>
    </p:cViewPr>
  </p:outlineViewPr>
  <p:notesTextViewPr>
    <p:cViewPr>
      <p:scale>
        <a:sx n="1" d="1"/>
        <a:sy n="1" d="1"/>
      </p:scale>
      <p:origin x="0" y="0"/>
    </p:cViewPr>
  </p:notesTextViewPr>
  <p:sorterViewPr>
    <p:cViewPr>
      <p:scale>
        <a:sx n="151" d="100"/>
        <a:sy n="151" d="100"/>
      </p:scale>
      <p:origin x="0" y="0"/>
    </p:cViewPr>
  </p:sorter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 Id="rId9"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3.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0694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If this PowerPoint presentation contains mathematical equations, you may need to check that your computer has the following installed:</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1) MathType Plugin</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2) Math Player (free versions available)</a:t>
            </a:r>
            <a:endParaRPr dirty="0"/>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3) NVDA Reader (free versions available)</a:t>
            </a:r>
            <a:endParaRPr sz="1200" b="0" i="0" u="none" strike="noStrike" cap="none" dirty="0">
              <a:solidFill>
                <a:schemeClr val="dk1"/>
              </a:solidFill>
              <a:latin typeface="Arial"/>
              <a:ea typeface="Arial"/>
              <a:cs typeface="Arial"/>
              <a:sym typeface="Arial"/>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080329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855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3" name="Google Shape;32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7072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9" name="Google Shape;32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59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7" name="Google Shape;37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841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1" name="Google Shape;41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45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8" name="Google Shape;41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50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7" name="Google Shape;42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637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57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1" name="Google Shape;44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156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1" name="Google Shape;48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38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0" name="Google Shape;23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409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7" name="Google Shape;487;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249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7" name="Google Shape;497;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7761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2" name="Google Shape;52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3325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6393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7" name="Google Shape;39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758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4" name="Google Shape;40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164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55" name="Google Shape;455;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4456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868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0" name="Google Shape;33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49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7" name="Google Shape;33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150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8664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0" name="Google Shape;35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312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4" name="Google Shape;60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464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3" name="Google Shape;62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73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9" name="Google Shape;62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54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7" name="Google Shape;63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3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6" name="Google Shape;58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274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2" name="Google Shape;592;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8056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8" name="Google Shape;59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7186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8" name="Google Shape;608;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619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4" name="Google Shape;61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718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7" name="Google Shape;36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5252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4" name="Google Shape;62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128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6" name="Google Shape;636;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235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9" name="Google Shape;649;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9057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4" name="Google Shape;664;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9829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4" name="Google Shape;67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418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2" name="Google Shape;682;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072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2" name="Google Shape;692;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3270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167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9" name="Google Shape;27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3736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5" name="Google Shape;33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52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1" name="Google Shape;34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122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321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000"/>
              <a:buFont typeface="Arial"/>
              <a:buNone/>
              <a:defRPr sz="20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3000"/>
              <a:buFont typeface="Arial"/>
              <a:buNone/>
              <a:defRPr sz="3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4400"/>
              <a:buFont typeface="Noto Sans Symbols"/>
              <a:buNone/>
              <a:defRPr sz="44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4400"/>
              <a:buFont typeface="Arial"/>
              <a:buNone/>
              <a:defRPr sz="44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2200"/>
              <a:buFont typeface="Arial"/>
              <a:buNone/>
              <a:defRPr sz="2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2800"/>
              <a:buFont typeface="Noto Sans Symbols"/>
              <a:buNone/>
              <a:defRPr sz="2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2"/>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4" name="Google Shape;24;p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5" name="Google Shape;25;p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6" name="Google Shape;26;p2"/>
          <p:cNvSpPr txBox="1">
            <a:spLocks noGrp="1"/>
          </p:cNvSpPr>
          <p:nvPr>
            <p:ph type="body" idx="4"/>
          </p:nvPr>
        </p:nvSpPr>
        <p:spPr>
          <a:xfrm>
            <a:off x="1219200" y="6529254"/>
            <a:ext cx="5867400" cy="187537"/>
          </a:xfrm>
          <a:prstGeom prst="rect">
            <a:avLst/>
          </a:prstGeom>
          <a:noFill/>
          <a:ln>
            <a:noFill/>
          </a:ln>
        </p:spPr>
        <p:txBody>
          <a:bodyPr spcFirstLastPara="1" wrap="square" lIns="0" tIns="0" rIns="0" bIns="0" anchor="t" anchorCtr="0"/>
          <a:lstStyle>
            <a:lvl1pPr marL="457200" marR="0" lvl="0" indent="-228600" algn="r" rtl="0">
              <a:spcBef>
                <a:spcPts val="150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7" name="Google Shape;27;p2"/>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28" name="Google Shape;28;p2"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117"/>
        <p:cNvGrpSpPr/>
        <p:nvPr/>
      </p:nvGrpSpPr>
      <p:grpSpPr>
        <a:xfrm>
          <a:off x="0" y="0"/>
          <a:ext cx="0" cy="0"/>
          <a:chOff x="0" y="0"/>
          <a:chExt cx="0" cy="0"/>
        </a:xfrm>
      </p:grpSpPr>
      <p:sp>
        <p:nvSpPr>
          <p:cNvPr id="118" name="Google Shape;118;p12"/>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9" name="Google Shape;119;p12"/>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2pPr>
            <a:lvl3pPr marL="1371600" marR="0" lvl="2" indent="-228600" algn="l" rtl="0">
              <a:spcBef>
                <a:spcPts val="0"/>
              </a:spcBef>
              <a:spcAft>
                <a:spcPts val="0"/>
              </a:spcAft>
              <a:buClr>
                <a:srgbClr val="007FA3"/>
              </a:buClr>
              <a:buSzPts val="2400"/>
              <a:buFont typeface="Noto Sans Symbols"/>
              <a:buNone/>
              <a:defRPr sz="2400" b="0" i="0" u="none" strike="noStrike" cap="none">
                <a:solidFill>
                  <a:schemeClr val="lt1"/>
                </a:solidFill>
                <a:latin typeface="Arial"/>
                <a:ea typeface="Arial"/>
                <a:cs typeface="Arial"/>
                <a:sym typeface="Arial"/>
              </a:defRPr>
            </a:lvl3pPr>
            <a:lvl4pPr marL="1828800" marR="0" lvl="3"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4pPr>
            <a:lvl5pPr marL="2286000" marR="0" lvl="4"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5pPr>
            <a:lvl6pPr marL="2743200" marR="0" lvl="5"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6pPr>
            <a:lvl7pPr marL="3200400" marR="0" lvl="6"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7pPr>
            <a:lvl8pPr marL="3657600" marR="0" lvl="7"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8pPr>
            <a:lvl9pPr marL="4114800" marR="0" lvl="8" indent="-228600" algn="l" rtl="0">
              <a:spcBef>
                <a:spcPts val="0"/>
              </a:spcBef>
              <a:spcAft>
                <a:spcPts val="0"/>
              </a:spcAft>
              <a:buClr>
                <a:srgbClr val="007FA3"/>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20" name="Google Shape;120;p12"/>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1" name="Google Shape;121;p1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2" name="Google Shape;122;p1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3" name="Google Shape;123;p1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6" name="Google Shape;126;p1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273050" algn="l" rtl="0">
              <a:spcBef>
                <a:spcPts val="1500"/>
              </a:spcBef>
              <a:spcAft>
                <a:spcPts val="0"/>
              </a:spcAft>
              <a:buClr>
                <a:srgbClr val="007FA3"/>
              </a:buClr>
              <a:buSzPts val="7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7" name="Google Shape;127;p1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8" name="Google Shape;128;p1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29" name="Google Shape;129;p1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2" name="Google Shape;132;p14"/>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3" name="Google Shape;133;p1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4" name="Google Shape;134;p1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5" name="Google Shape;135;p1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36" name="Google Shape;136;p14"/>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7" name="Google Shape;137;p14"/>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8" name="Google Shape;138;p14"/>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39" name="Google Shape;139;p14"/>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0" name="Google Shape;140;p14"/>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1" name="Google Shape;141;p14"/>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2" name="Google Shape;142;p14"/>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3" name="Google Shape;143;p14"/>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4" name="Google Shape;144;p14"/>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45" name="Google Shape;145;p14"/>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8" name="Google Shape;148;p15"/>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lstStyle>
            <a:lvl1pPr marL="457200" marR="0" lvl="0" indent="-228600" algn="l" rtl="0">
              <a:spcBef>
                <a:spcPts val="0"/>
              </a:spcBef>
              <a:spcAft>
                <a:spcPts val="0"/>
              </a:spcAft>
              <a:buClr>
                <a:srgbClr val="007FA3"/>
              </a:buClr>
              <a:buSzPts val="800"/>
              <a:buFont typeface="Arial"/>
              <a:buNone/>
              <a:defRPr sz="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rgbClr val="007FA3"/>
              </a:buClr>
              <a:buSzPts val="160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rgbClr val="007FA3"/>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49" name="Google Shape;149;p1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0" name="Google Shape;150;p1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1" name="Google Shape;151;p1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52" name="Google Shape;152;p15"/>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53" name="Google Shape;153;p15"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400"/>
              <a:buFont typeface="Arial"/>
              <a:buNone/>
              <a:defRPr sz="34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7" name="Google Shape;157;p16"/>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Clr>
                <a:srgbClr val="007FA3"/>
              </a:buClr>
              <a:buSzPts val="1600"/>
              <a:buFont typeface="Arial"/>
              <a:buNone/>
              <a:defRPr sz="1600" b="0" i="0" u="none" strike="noStrike" cap="none">
                <a:solidFill>
                  <a:srgbClr val="007FA3"/>
                </a:solidFill>
                <a:latin typeface="Arial"/>
                <a:ea typeface="Arial"/>
                <a:cs typeface="Arial"/>
                <a:sym typeface="Arial"/>
              </a:defRPr>
            </a:lvl1pPr>
            <a:lvl2pPr marL="914400" marR="0" lvl="1" indent="-228600" algn="l" rtl="0">
              <a:spcBef>
                <a:spcPts val="600"/>
              </a:spcBef>
              <a:spcAft>
                <a:spcPts val="0"/>
              </a:spcAft>
              <a:buClr>
                <a:srgbClr val="007FA3"/>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600"/>
              </a:spcBef>
              <a:spcAft>
                <a:spcPts val="0"/>
              </a:spcAft>
              <a:buClr>
                <a:srgbClr val="007FA3"/>
              </a:buClr>
              <a:buSzPts val="1600"/>
              <a:buFont typeface="Noto Sans Symbols"/>
              <a:buNone/>
              <a:defRPr sz="1600" b="0" i="0" u="none" strike="noStrike" cap="none">
                <a:solidFill>
                  <a:srgbClr val="888888"/>
                </a:solidFill>
                <a:latin typeface="Arial"/>
                <a:ea typeface="Arial"/>
                <a:cs typeface="Arial"/>
                <a:sym typeface="Arial"/>
              </a:defRPr>
            </a:lvl3pPr>
            <a:lvl4pPr marL="1828800" marR="0" lvl="3"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6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300"/>
              </a:spcBef>
              <a:spcAft>
                <a:spcPts val="0"/>
              </a:spcAft>
              <a:buClr>
                <a:srgbClr val="007FA3"/>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158" name="Google Shape;158;p1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59" name="Google Shape;159;p1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0" name="Google Shape;160;p1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1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4" name="Google Shape;164;p1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5" name="Google Shape;165;p1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66"/>
        <p:cNvGrpSpPr/>
        <p:nvPr/>
      </p:nvGrpSpPr>
      <p:grpSpPr>
        <a:xfrm>
          <a:off x="0" y="0"/>
          <a:ext cx="0" cy="0"/>
          <a:chOff x="0" y="0"/>
          <a:chExt cx="0" cy="0"/>
        </a:xfrm>
      </p:grpSpPr>
      <p:sp>
        <p:nvSpPr>
          <p:cNvPr id="167" name="Google Shape;167;p1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8" name="Google Shape;168;p1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69" name="Google Shape;169;p1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dk1"/>
                </a:solidFill>
                <a:latin typeface="Arial"/>
                <a:ea typeface="Arial"/>
                <a:cs typeface="Arial"/>
                <a:sym typeface="Arial"/>
              </a:defRPr>
            </a:lvl1pPr>
            <a:lvl2pPr marL="0" marR="0" lvl="1" indent="0" algn="r" rtl="0">
              <a:spcBef>
                <a:spcPts val="0"/>
              </a:spcBef>
              <a:buNone/>
              <a:defRPr sz="900">
                <a:solidFill>
                  <a:schemeClr val="dk1"/>
                </a:solidFill>
                <a:latin typeface="Arial"/>
                <a:ea typeface="Arial"/>
                <a:cs typeface="Arial"/>
                <a:sym typeface="Arial"/>
              </a:defRPr>
            </a:lvl2pPr>
            <a:lvl3pPr marL="0" marR="0" lvl="2" indent="0" algn="r" rtl="0">
              <a:spcBef>
                <a:spcPts val="0"/>
              </a:spcBef>
              <a:buNone/>
              <a:defRPr sz="900">
                <a:solidFill>
                  <a:schemeClr val="dk1"/>
                </a:solidFill>
                <a:latin typeface="Arial"/>
                <a:ea typeface="Arial"/>
                <a:cs typeface="Arial"/>
                <a:sym typeface="Arial"/>
              </a:defRPr>
            </a:lvl3pPr>
            <a:lvl4pPr marL="0" marR="0" lvl="3" indent="0" algn="r" rtl="0">
              <a:spcBef>
                <a:spcPts val="0"/>
              </a:spcBef>
              <a:buNone/>
              <a:defRPr sz="900">
                <a:solidFill>
                  <a:schemeClr val="dk1"/>
                </a:solidFill>
                <a:latin typeface="Arial"/>
                <a:ea typeface="Arial"/>
                <a:cs typeface="Arial"/>
                <a:sym typeface="Arial"/>
              </a:defRPr>
            </a:lvl4pPr>
            <a:lvl5pPr marL="0" marR="0" lvl="4" indent="0" algn="r" rtl="0">
              <a:spcBef>
                <a:spcPts val="0"/>
              </a:spcBef>
              <a:buNone/>
              <a:defRPr sz="900">
                <a:solidFill>
                  <a:schemeClr val="dk1"/>
                </a:solidFill>
                <a:latin typeface="Arial"/>
                <a:ea typeface="Arial"/>
                <a:cs typeface="Arial"/>
                <a:sym typeface="Arial"/>
              </a:defRPr>
            </a:lvl5pPr>
            <a:lvl6pPr marL="0" marR="0" lvl="5" indent="0" algn="r" rtl="0">
              <a:spcBef>
                <a:spcPts val="0"/>
              </a:spcBef>
              <a:buNone/>
              <a:defRPr sz="900">
                <a:solidFill>
                  <a:schemeClr val="dk1"/>
                </a:solidFill>
                <a:latin typeface="Arial"/>
                <a:ea typeface="Arial"/>
                <a:cs typeface="Arial"/>
                <a:sym typeface="Arial"/>
              </a:defRPr>
            </a:lvl6pPr>
            <a:lvl7pPr marL="0" marR="0" lvl="6" indent="0" algn="r" rtl="0">
              <a:spcBef>
                <a:spcPts val="0"/>
              </a:spcBef>
              <a:buNone/>
              <a:defRPr sz="900">
                <a:solidFill>
                  <a:schemeClr val="dk1"/>
                </a:solidFill>
                <a:latin typeface="Arial"/>
                <a:ea typeface="Arial"/>
                <a:cs typeface="Arial"/>
                <a:sym typeface="Arial"/>
              </a:defRPr>
            </a:lvl7pPr>
            <a:lvl8pPr marL="0" marR="0" lvl="7" indent="0" algn="r" rtl="0">
              <a:spcBef>
                <a:spcPts val="0"/>
              </a:spcBef>
              <a:buNone/>
              <a:defRPr sz="900">
                <a:solidFill>
                  <a:schemeClr val="dk1"/>
                </a:solidFill>
                <a:latin typeface="Arial"/>
                <a:ea typeface="Arial"/>
                <a:cs typeface="Arial"/>
                <a:sym typeface="Arial"/>
              </a:defRPr>
            </a:lvl8pPr>
            <a:lvl9pPr marL="0" marR="0" lvl="8" indent="0" algn="r" rtl="0">
              <a:spcBef>
                <a:spcPts val="0"/>
              </a:spcBef>
              <a:buNone/>
              <a:defRPr sz="9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70" name="Google Shape;170;p18"/>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pic>
        <p:nvPicPr>
          <p:cNvPr id="171" name="Google Shape;171;p18"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9"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3 Content">
  <p:cSld name="Title and 3 Content">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5" name="Google Shape;175;p19"/>
          <p:cNvSpPr txBox="1">
            <a:spLocks noGrp="1"/>
          </p:cNvSpPr>
          <p:nvPr>
            <p:ph type="body" idx="1"/>
          </p:nvPr>
        </p:nvSpPr>
        <p:spPr>
          <a:xfrm>
            <a:off x="457200" y="1600200"/>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6" name="Google Shape;176;p1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7" name="Google Shape;177;p1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78" name="Google Shape;178;p1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79" name="Google Shape;179;p19"/>
          <p:cNvSpPr txBox="1">
            <a:spLocks noGrp="1"/>
          </p:cNvSpPr>
          <p:nvPr>
            <p:ph type="body" idx="2"/>
          </p:nvPr>
        </p:nvSpPr>
        <p:spPr>
          <a:xfrm>
            <a:off x="473720" y="2807084"/>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0" name="Google Shape;180;p19"/>
          <p:cNvSpPr txBox="1">
            <a:spLocks noGrp="1"/>
          </p:cNvSpPr>
          <p:nvPr>
            <p:ph type="body" idx="3"/>
          </p:nvPr>
        </p:nvSpPr>
        <p:spPr>
          <a:xfrm>
            <a:off x="473720" y="4013968"/>
            <a:ext cx="8229600" cy="91933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4 Content">
  <p:cSld name="Title and 4 Content">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3" name="Google Shape;183;p20"/>
          <p:cNvSpPr txBox="1">
            <a:spLocks noGrp="1"/>
          </p:cNvSpPr>
          <p:nvPr>
            <p:ph type="body" idx="1"/>
          </p:nvPr>
        </p:nvSpPr>
        <p:spPr>
          <a:xfrm>
            <a:off x="457200" y="160020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4" name="Google Shape;184;p2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5" name="Google Shape;185;p2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86" name="Google Shape;186;p2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87" name="Google Shape;187;p20"/>
          <p:cNvSpPr txBox="1">
            <a:spLocks noGrp="1"/>
          </p:cNvSpPr>
          <p:nvPr>
            <p:ph type="body" idx="2"/>
          </p:nvPr>
        </p:nvSpPr>
        <p:spPr>
          <a:xfrm>
            <a:off x="473720" y="264168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8" name="Google Shape;188;p20"/>
          <p:cNvSpPr txBox="1">
            <a:spLocks noGrp="1"/>
          </p:cNvSpPr>
          <p:nvPr>
            <p:ph type="body" idx="3"/>
          </p:nvPr>
        </p:nvSpPr>
        <p:spPr>
          <a:xfrm>
            <a:off x="457200" y="368316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9" name="Google Shape;189;p20"/>
          <p:cNvSpPr txBox="1">
            <a:spLocks noGrp="1"/>
          </p:cNvSpPr>
          <p:nvPr>
            <p:ph type="body" idx="4"/>
          </p:nvPr>
        </p:nvSpPr>
        <p:spPr>
          <a:xfrm>
            <a:off x="457200" y="4724640"/>
            <a:ext cx="8229600" cy="711176"/>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5 Content">
  <p:cSld name="Title and 5 Content">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2" name="Google Shape;192;p21"/>
          <p:cNvSpPr txBox="1">
            <a:spLocks noGrp="1"/>
          </p:cNvSpPr>
          <p:nvPr>
            <p:ph type="body" idx="1"/>
          </p:nvPr>
        </p:nvSpPr>
        <p:spPr>
          <a:xfrm>
            <a:off x="457200" y="1447801"/>
            <a:ext cx="82296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3" name="Google Shape;193;p21"/>
          <p:cNvSpPr txBox="1">
            <a:spLocks noGrp="1"/>
          </p:cNvSpPr>
          <p:nvPr>
            <p:ph type="body" idx="2"/>
          </p:nvPr>
        </p:nvSpPr>
        <p:spPr>
          <a:xfrm>
            <a:off x="457200" y="2286000"/>
            <a:ext cx="82296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4" name="Google Shape;194;p2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5" name="Google Shape;195;p2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96" name="Google Shape;196;p2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97" name="Google Shape;197;p21"/>
          <p:cNvSpPr txBox="1">
            <a:spLocks noGrp="1"/>
          </p:cNvSpPr>
          <p:nvPr>
            <p:ph type="body" idx="3"/>
          </p:nvPr>
        </p:nvSpPr>
        <p:spPr>
          <a:xfrm>
            <a:off x="457200" y="3048000"/>
            <a:ext cx="82296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8" name="Google Shape;198;p21"/>
          <p:cNvSpPr txBox="1">
            <a:spLocks noGrp="1"/>
          </p:cNvSpPr>
          <p:nvPr>
            <p:ph type="body" idx="4"/>
          </p:nvPr>
        </p:nvSpPr>
        <p:spPr>
          <a:xfrm>
            <a:off x="457200" y="3733800"/>
            <a:ext cx="3505200" cy="9144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99" name="Google Shape;199;p21"/>
          <p:cNvSpPr txBox="1">
            <a:spLocks noGrp="1"/>
          </p:cNvSpPr>
          <p:nvPr>
            <p:ph type="body" idx="5"/>
          </p:nvPr>
        </p:nvSpPr>
        <p:spPr>
          <a:xfrm>
            <a:off x="457200" y="4876800"/>
            <a:ext cx="3505200" cy="990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3" name="Google Shape;33;p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34" name="Google Shape;34;p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12 Content">
  <p:cSld name="Title and 12 Content">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2" name="Google Shape;202;p22"/>
          <p:cNvSpPr txBox="1">
            <a:spLocks noGrp="1"/>
          </p:cNvSpPr>
          <p:nvPr>
            <p:ph type="body" idx="1"/>
          </p:nvPr>
        </p:nvSpPr>
        <p:spPr>
          <a:xfrm>
            <a:off x="457200" y="1447801"/>
            <a:ext cx="35052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3" name="Google Shape;203;p22"/>
          <p:cNvSpPr txBox="1">
            <a:spLocks noGrp="1"/>
          </p:cNvSpPr>
          <p:nvPr>
            <p:ph type="body" idx="2"/>
          </p:nvPr>
        </p:nvSpPr>
        <p:spPr>
          <a:xfrm>
            <a:off x="457200" y="2286000"/>
            <a:ext cx="3505200" cy="5635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4" name="Google Shape;204;p2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5" name="Google Shape;205;p2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206" name="Google Shape;206;p2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07" name="Google Shape;207;p22"/>
          <p:cNvSpPr txBox="1">
            <a:spLocks noGrp="1"/>
          </p:cNvSpPr>
          <p:nvPr>
            <p:ph type="body" idx="3"/>
          </p:nvPr>
        </p:nvSpPr>
        <p:spPr>
          <a:xfrm>
            <a:off x="457200" y="3048000"/>
            <a:ext cx="3505200" cy="570589"/>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08" name="Google Shape;208;p22"/>
          <p:cNvSpPr txBox="1">
            <a:spLocks noGrp="1"/>
          </p:cNvSpPr>
          <p:nvPr>
            <p:ph type="body" idx="4"/>
          </p:nvPr>
        </p:nvSpPr>
        <p:spPr>
          <a:xfrm>
            <a:off x="4343400" y="3733800"/>
            <a:ext cx="3886200" cy="559296"/>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09" name="Google Shape;209;p22"/>
          <p:cNvSpPr txBox="1">
            <a:spLocks noGrp="1"/>
          </p:cNvSpPr>
          <p:nvPr>
            <p:ph type="body" idx="5"/>
          </p:nvPr>
        </p:nvSpPr>
        <p:spPr>
          <a:xfrm>
            <a:off x="4376204" y="4473387"/>
            <a:ext cx="3886200" cy="50617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0" name="Google Shape;210;p22"/>
          <p:cNvSpPr txBox="1">
            <a:spLocks noGrp="1"/>
          </p:cNvSpPr>
          <p:nvPr>
            <p:ph type="body" idx="6"/>
          </p:nvPr>
        </p:nvSpPr>
        <p:spPr>
          <a:xfrm>
            <a:off x="4343400" y="1494526"/>
            <a:ext cx="3886200"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1" name="Google Shape;211;p22"/>
          <p:cNvSpPr txBox="1">
            <a:spLocks noGrp="1"/>
          </p:cNvSpPr>
          <p:nvPr>
            <p:ph type="body" idx="7"/>
          </p:nvPr>
        </p:nvSpPr>
        <p:spPr>
          <a:xfrm>
            <a:off x="4343399" y="2286000"/>
            <a:ext cx="3865157" cy="609600"/>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2" name="Google Shape;212;p22"/>
          <p:cNvSpPr txBox="1">
            <a:spLocks noGrp="1"/>
          </p:cNvSpPr>
          <p:nvPr>
            <p:ph type="body" idx="8"/>
          </p:nvPr>
        </p:nvSpPr>
        <p:spPr>
          <a:xfrm>
            <a:off x="4343400" y="3045349"/>
            <a:ext cx="3886200" cy="582777"/>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13" name="Google Shape;213;p22"/>
          <p:cNvSpPr txBox="1">
            <a:spLocks noGrp="1"/>
          </p:cNvSpPr>
          <p:nvPr>
            <p:ph type="body" idx="9"/>
          </p:nvPr>
        </p:nvSpPr>
        <p:spPr>
          <a:xfrm>
            <a:off x="4392613" y="5159852"/>
            <a:ext cx="3886200" cy="50617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4" name="Google Shape;214;p22"/>
          <p:cNvSpPr txBox="1">
            <a:spLocks noGrp="1"/>
          </p:cNvSpPr>
          <p:nvPr>
            <p:ph type="body" idx="13"/>
          </p:nvPr>
        </p:nvSpPr>
        <p:spPr>
          <a:xfrm>
            <a:off x="457200" y="3830925"/>
            <a:ext cx="3472396" cy="559296"/>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5" name="Google Shape;215;p22"/>
          <p:cNvSpPr txBox="1">
            <a:spLocks noGrp="1"/>
          </p:cNvSpPr>
          <p:nvPr>
            <p:ph type="body" idx="14"/>
          </p:nvPr>
        </p:nvSpPr>
        <p:spPr>
          <a:xfrm>
            <a:off x="490004" y="4570512"/>
            <a:ext cx="3472396" cy="50617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16" name="Google Shape;216;p22"/>
          <p:cNvSpPr txBox="1">
            <a:spLocks noGrp="1"/>
          </p:cNvSpPr>
          <p:nvPr>
            <p:ph type="body" idx="15"/>
          </p:nvPr>
        </p:nvSpPr>
        <p:spPr>
          <a:xfrm>
            <a:off x="506413" y="5256977"/>
            <a:ext cx="3472396" cy="506174"/>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5"/>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48" name="Google Shape;48;p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9" name="Google Shape;49;p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0" name="Google Shape;50;p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51" name="Google Shape;51;p5"/>
          <p:cNvSpPr txBox="1">
            <a:spLocks noGrp="1"/>
          </p:cNvSpPr>
          <p:nvPr>
            <p:ph type="body" idx="2"/>
          </p:nvPr>
        </p:nvSpPr>
        <p:spPr>
          <a:xfrm>
            <a:off x="459729" y="2256526"/>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2" name="Google Shape;52;p5"/>
          <p:cNvSpPr txBox="1">
            <a:spLocks noGrp="1"/>
          </p:cNvSpPr>
          <p:nvPr>
            <p:ph type="body" idx="3"/>
          </p:nvPr>
        </p:nvSpPr>
        <p:spPr>
          <a:xfrm>
            <a:off x="452718" y="291285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3" name="Google Shape;53;p5"/>
          <p:cNvSpPr txBox="1">
            <a:spLocks noGrp="1"/>
          </p:cNvSpPr>
          <p:nvPr>
            <p:ph type="body" idx="4"/>
          </p:nvPr>
        </p:nvSpPr>
        <p:spPr>
          <a:xfrm>
            <a:off x="434789" y="3564694"/>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4" name="Google Shape;54;p5"/>
          <p:cNvSpPr txBox="1">
            <a:spLocks noGrp="1"/>
          </p:cNvSpPr>
          <p:nvPr>
            <p:ph type="body" idx="5"/>
          </p:nvPr>
        </p:nvSpPr>
        <p:spPr>
          <a:xfrm>
            <a:off x="434789" y="4225501"/>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5" name="Google Shape;55;p5"/>
          <p:cNvSpPr txBox="1">
            <a:spLocks noGrp="1"/>
          </p:cNvSpPr>
          <p:nvPr>
            <p:ph type="body" idx="6"/>
          </p:nvPr>
        </p:nvSpPr>
        <p:spPr>
          <a:xfrm>
            <a:off x="452718" y="4859550"/>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56" name="Google Shape;56;p5"/>
          <p:cNvSpPr txBox="1">
            <a:spLocks noGrp="1"/>
          </p:cNvSpPr>
          <p:nvPr>
            <p:ph type="body" idx="7"/>
          </p:nvPr>
        </p:nvSpPr>
        <p:spPr>
          <a:xfrm>
            <a:off x="452718" y="5548475"/>
            <a:ext cx="8229600" cy="6096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6"/>
          <p:cNvSpPr txBox="1">
            <a:spLocks noGrp="1"/>
          </p:cNvSpPr>
          <p:nvPr>
            <p:ph type="body" idx="1"/>
          </p:nvPr>
        </p:nvSpPr>
        <p:spPr>
          <a:xfrm>
            <a:off x="457200" y="160020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0" name="Google Shape;60;p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1" name="Google Shape;61;p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2" name="Google Shape;62;p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63" name="Google Shape;63;p6"/>
          <p:cNvSpPr txBox="1">
            <a:spLocks noGrp="1"/>
          </p:cNvSpPr>
          <p:nvPr>
            <p:ph type="body" idx="2"/>
          </p:nvPr>
        </p:nvSpPr>
        <p:spPr>
          <a:xfrm>
            <a:off x="457200" y="3106611"/>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4" name="Google Shape;64;p6"/>
          <p:cNvSpPr txBox="1">
            <a:spLocks noGrp="1"/>
          </p:cNvSpPr>
          <p:nvPr>
            <p:ph type="body" idx="3"/>
          </p:nvPr>
        </p:nvSpPr>
        <p:spPr>
          <a:xfrm>
            <a:off x="457200" y="4800600"/>
            <a:ext cx="8229600" cy="1219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5"/>
        <p:cNvGrpSpPr/>
        <p:nvPr/>
      </p:nvGrpSpPr>
      <p:grpSpPr>
        <a:xfrm>
          <a:off x="0" y="0"/>
          <a:ext cx="0" cy="0"/>
          <a:chOff x="0" y="0"/>
          <a:chExt cx="0" cy="0"/>
        </a:xfrm>
      </p:grpSpPr>
      <p:sp>
        <p:nvSpPr>
          <p:cNvPr id="66" name="Google Shape;66;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7"/>
          <p:cNvSpPr txBox="1">
            <a:spLocks noGrp="1"/>
          </p:cNvSpPr>
          <p:nvPr>
            <p:ph type="body" idx="1"/>
          </p:nvPr>
        </p:nvSpPr>
        <p:spPr>
          <a:xfrm>
            <a:off x="457200" y="1600201"/>
            <a:ext cx="8229600" cy="19050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68" name="Google Shape;68;p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69" name="Google Shape;69;p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0" name="Google Shape;70;p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1" name="Google Shape;71;p7"/>
          <p:cNvSpPr txBox="1">
            <a:spLocks noGrp="1"/>
          </p:cNvSpPr>
          <p:nvPr>
            <p:ph type="body" idx="2"/>
          </p:nvPr>
        </p:nvSpPr>
        <p:spPr>
          <a:xfrm>
            <a:off x="457200" y="3657600"/>
            <a:ext cx="8229600" cy="2209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8"/>
          <p:cNvSpPr txBox="1">
            <a:spLocks noGrp="1"/>
          </p:cNvSpPr>
          <p:nvPr>
            <p:ph type="body" idx="1"/>
          </p:nvPr>
        </p:nvSpPr>
        <p:spPr>
          <a:xfrm>
            <a:off x="457200" y="160020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5" name="Google Shape;75;p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6" name="Google Shape;76;p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77" name="Google Shape;77;p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8" name="Google Shape;78;p8"/>
          <p:cNvSpPr txBox="1">
            <a:spLocks noGrp="1"/>
          </p:cNvSpPr>
          <p:nvPr>
            <p:ph type="body" idx="2"/>
          </p:nvPr>
        </p:nvSpPr>
        <p:spPr>
          <a:xfrm>
            <a:off x="457200" y="1972351"/>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79" name="Google Shape;79;p8"/>
          <p:cNvSpPr txBox="1">
            <a:spLocks noGrp="1"/>
          </p:cNvSpPr>
          <p:nvPr>
            <p:ph type="body" idx="3"/>
          </p:nvPr>
        </p:nvSpPr>
        <p:spPr>
          <a:xfrm>
            <a:off x="443753" y="228634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0" name="Google Shape;80;p8"/>
          <p:cNvSpPr txBox="1">
            <a:spLocks noGrp="1"/>
          </p:cNvSpPr>
          <p:nvPr>
            <p:ph type="body" idx="4"/>
          </p:nvPr>
        </p:nvSpPr>
        <p:spPr>
          <a:xfrm>
            <a:off x="457200" y="259845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1" name="Google Shape;81;p8"/>
          <p:cNvSpPr txBox="1">
            <a:spLocks noGrp="1"/>
          </p:cNvSpPr>
          <p:nvPr>
            <p:ph type="body" idx="5"/>
          </p:nvPr>
        </p:nvSpPr>
        <p:spPr>
          <a:xfrm>
            <a:off x="443753" y="295537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2" name="Google Shape;82;p8"/>
          <p:cNvSpPr txBox="1">
            <a:spLocks noGrp="1"/>
          </p:cNvSpPr>
          <p:nvPr>
            <p:ph type="body" idx="6"/>
          </p:nvPr>
        </p:nvSpPr>
        <p:spPr>
          <a:xfrm>
            <a:off x="457200" y="3319125"/>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3" name="Google Shape;83;p8"/>
          <p:cNvSpPr txBox="1">
            <a:spLocks noGrp="1"/>
          </p:cNvSpPr>
          <p:nvPr>
            <p:ph type="body" idx="7"/>
          </p:nvPr>
        </p:nvSpPr>
        <p:spPr>
          <a:xfrm>
            <a:off x="457200" y="361562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4" name="Google Shape;84;p8"/>
          <p:cNvSpPr txBox="1">
            <a:spLocks noGrp="1"/>
          </p:cNvSpPr>
          <p:nvPr>
            <p:ph type="body" idx="8"/>
          </p:nvPr>
        </p:nvSpPr>
        <p:spPr>
          <a:xfrm>
            <a:off x="457200" y="3894066"/>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5" name="Google Shape;85;p8"/>
          <p:cNvSpPr txBox="1">
            <a:spLocks noGrp="1"/>
          </p:cNvSpPr>
          <p:nvPr>
            <p:ph type="body" idx="9"/>
          </p:nvPr>
        </p:nvSpPr>
        <p:spPr>
          <a:xfrm>
            <a:off x="457200" y="418226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6" name="Google Shape;86;p8"/>
          <p:cNvSpPr txBox="1">
            <a:spLocks noGrp="1"/>
          </p:cNvSpPr>
          <p:nvPr>
            <p:ph type="body" idx="13"/>
          </p:nvPr>
        </p:nvSpPr>
        <p:spPr>
          <a:xfrm>
            <a:off x="457200" y="4524473"/>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7" name="Google Shape;87;p8"/>
          <p:cNvSpPr txBox="1">
            <a:spLocks noGrp="1"/>
          </p:cNvSpPr>
          <p:nvPr>
            <p:ph type="body" idx="14"/>
          </p:nvPr>
        </p:nvSpPr>
        <p:spPr>
          <a:xfrm>
            <a:off x="443753" y="486667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8" name="Google Shape;88;p8"/>
          <p:cNvSpPr txBox="1">
            <a:spLocks noGrp="1"/>
          </p:cNvSpPr>
          <p:nvPr>
            <p:ph type="body" idx="15"/>
          </p:nvPr>
        </p:nvSpPr>
        <p:spPr>
          <a:xfrm>
            <a:off x="461682" y="5193628"/>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89" name="Google Shape;89;p8"/>
          <p:cNvSpPr txBox="1">
            <a:spLocks noGrp="1"/>
          </p:cNvSpPr>
          <p:nvPr>
            <p:ph type="body" idx="16"/>
          </p:nvPr>
        </p:nvSpPr>
        <p:spPr>
          <a:xfrm>
            <a:off x="457200" y="5534490"/>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0" name="Google Shape;90;p8"/>
          <p:cNvSpPr txBox="1">
            <a:spLocks noGrp="1"/>
          </p:cNvSpPr>
          <p:nvPr>
            <p:ph type="body" idx="17"/>
          </p:nvPr>
        </p:nvSpPr>
        <p:spPr>
          <a:xfrm>
            <a:off x="443753" y="5864927"/>
            <a:ext cx="8229600" cy="3048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 name="Google Shape;93;p9"/>
          <p:cNvSpPr txBox="1">
            <a:spLocks noGrp="1"/>
          </p:cNvSpPr>
          <p:nvPr>
            <p:ph type="body" idx="1"/>
          </p:nvPr>
        </p:nvSpPr>
        <p:spPr>
          <a:xfrm>
            <a:off x="457200" y="160020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4" name="Google Shape;94;p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5" name="Google Shape;95;p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96" name="Google Shape;96;p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97" name="Google Shape;97;p9"/>
          <p:cNvSpPr txBox="1">
            <a:spLocks noGrp="1"/>
          </p:cNvSpPr>
          <p:nvPr>
            <p:ph type="body" idx="2"/>
          </p:nvPr>
        </p:nvSpPr>
        <p:spPr>
          <a:xfrm>
            <a:off x="452718" y="2760451"/>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8" name="Google Shape;98;p9"/>
          <p:cNvSpPr txBox="1">
            <a:spLocks noGrp="1"/>
          </p:cNvSpPr>
          <p:nvPr>
            <p:ph type="body" idx="3"/>
          </p:nvPr>
        </p:nvSpPr>
        <p:spPr>
          <a:xfrm>
            <a:off x="452718" y="409171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99" name="Google Shape;99;p9"/>
          <p:cNvSpPr txBox="1">
            <a:spLocks noGrp="1"/>
          </p:cNvSpPr>
          <p:nvPr>
            <p:ph type="body" idx="4"/>
          </p:nvPr>
        </p:nvSpPr>
        <p:spPr>
          <a:xfrm>
            <a:off x="452718" y="5155500"/>
            <a:ext cx="8229600" cy="838200"/>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100"/>
        <p:cNvGrpSpPr/>
        <p:nvPr/>
      </p:nvGrpSpPr>
      <p:grpSpPr>
        <a:xfrm>
          <a:off x="0" y="0"/>
          <a:ext cx="0" cy="0"/>
          <a:chOff x="0" y="0"/>
          <a:chExt cx="0" cy="0"/>
        </a:xfrm>
      </p:grpSpPr>
      <p:sp>
        <p:nvSpPr>
          <p:cNvPr id="101" name="Google Shape;101;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10"/>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3" name="Google Shape;103;p10"/>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rgbClr val="007FA3"/>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4" name="Google Shape;104;p1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5" name="Google Shape;105;p1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06" name="Google Shape;106;p1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07"/>
        <p:cNvGrpSpPr/>
        <p:nvPr/>
      </p:nvGrpSpPr>
      <p:grpSpPr>
        <a:xfrm>
          <a:off x="0" y="0"/>
          <a:ext cx="0" cy="0"/>
          <a:chOff x="0" y="0"/>
          <a:chExt cx="0" cy="0"/>
        </a:xfrm>
      </p:grpSpPr>
      <p:sp>
        <p:nvSpPr>
          <p:cNvPr id="108" name="Google Shape;108;p11"/>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09" name="Google Shape;109;p11"/>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0" name="Google Shape;110;p11"/>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lstStyle>
            <a:lvl1pPr marR="0" lvl="0" algn="l" rtl="0">
              <a:spcBef>
                <a:spcPts val="0"/>
              </a:spcBef>
              <a:spcAft>
                <a:spcPts val="0"/>
              </a:spcAft>
              <a:buClr>
                <a:srgbClr val="007FA3"/>
              </a:buClr>
              <a:buSzPts val="1800"/>
              <a:buFont typeface="Arial"/>
              <a:buNone/>
              <a:defRPr sz="1800" b="0" i="0" u="none" strike="noStrike" cap="none">
                <a:solidFill>
                  <a:schemeClr val="dk1"/>
                </a:solidFill>
                <a:latin typeface="Arial"/>
                <a:ea typeface="Arial"/>
                <a:cs typeface="Arial"/>
                <a:sym typeface="Arial"/>
              </a:defRPr>
            </a:lvl1pPr>
            <a:lvl2pPr marR="0" lvl="1"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600"/>
              </a:spcBef>
              <a:spcAft>
                <a:spcPts val="0"/>
              </a:spcAft>
              <a:buClr>
                <a:srgbClr val="007FA3"/>
              </a:buClr>
              <a:buSzPts val="2800"/>
              <a:buFont typeface="Noto Sans Symbols"/>
              <a:buNone/>
              <a:defRPr sz="2800" b="0" i="0" u="none" strike="noStrike" cap="none">
                <a:solidFill>
                  <a:srgbClr val="888888"/>
                </a:solidFill>
                <a:latin typeface="Arial"/>
                <a:ea typeface="Arial"/>
                <a:cs typeface="Arial"/>
                <a:sym typeface="Arial"/>
              </a:defRPr>
            </a:lvl3pPr>
            <a:lvl4pPr marR="0" lvl="3"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4pPr>
            <a:lvl5pPr marR="0" lvl="4" algn="ctr" rtl="0">
              <a:spcBef>
                <a:spcPts val="6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007FA3"/>
              </a:buClr>
              <a:buSzPts val="2800"/>
              <a:buFont typeface="Arial"/>
              <a:buNone/>
              <a:defRPr sz="2800" b="0" i="0" u="none" strike="noStrike" cap="none">
                <a:solidFill>
                  <a:srgbClr val="888888"/>
                </a:solidFill>
                <a:latin typeface="Arial"/>
                <a:ea typeface="Arial"/>
                <a:cs typeface="Arial"/>
                <a:sym typeface="Arial"/>
              </a:defRPr>
            </a:lvl9pPr>
          </a:lstStyle>
          <a:p>
            <a:endParaRPr/>
          </a:p>
        </p:txBody>
      </p:sp>
      <p:sp>
        <p:nvSpPr>
          <p:cNvPr id="111" name="Google Shape;111;p1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2" name="Google Shape;112;p1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3" name="Google Shape;113;p1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14" name="Google Shape;114;p11"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115" name="Google Shape;115;p1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dk1"/>
                </a:solidFill>
                <a:latin typeface="Arial"/>
                <a:ea typeface="Arial"/>
                <a:cs typeface="Arial"/>
                <a:sym typeface="Arial"/>
              </a:rPr>
              <a:t>Slide - </a:t>
            </a:r>
            <a:fld id="{00000000-1234-1234-1234-123412341234}" type="slidenum">
              <a:rPr lang="en-US" sz="1000">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
        <p:nvSpPr>
          <p:cNvPr id="11" name="Google Shape;16;p1"/>
          <p:cNvSpPr txBox="1"/>
          <p:nvPr userDrawn="1"/>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rgbClr val="007FA3"/>
              </a:buClr>
              <a:buSzPts val="3600"/>
              <a:buFont typeface="Arial"/>
              <a:buNone/>
              <a:defRPr sz="3600" b="1" i="0" u="none" strike="noStrike" cap="none">
                <a:solidFill>
                  <a:srgbClr val="007FA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lstStyle>
            <a:lvl1pPr marL="457200" marR="0" lvl="0" indent="-406400" algn="l" rtl="0">
              <a:spcBef>
                <a:spcPts val="15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406400" algn="l" rtl="0">
              <a:spcBef>
                <a:spcPts val="600"/>
              </a:spcBef>
              <a:spcAft>
                <a:spcPts val="0"/>
              </a:spcAft>
              <a:buClr>
                <a:srgbClr val="007FA3"/>
              </a:buClr>
              <a:buSzPts val="2800"/>
              <a:buFont typeface="Noto Sans Symbols"/>
              <a:buChar char="▪"/>
              <a:defRPr sz="2800" b="0" i="0" u="none" strike="noStrike" cap="none">
                <a:solidFill>
                  <a:schemeClr val="dk1"/>
                </a:solidFill>
                <a:latin typeface="Arial"/>
                <a:ea typeface="Arial"/>
                <a:cs typeface="Arial"/>
                <a:sym typeface="Arial"/>
              </a:defRPr>
            </a:lvl3pPr>
            <a:lvl4pPr marL="1828800" marR="0" lvl="3"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4pPr>
            <a:lvl5pPr marL="2286000" marR="0" lvl="4" indent="-406400" algn="l" rtl="0">
              <a:spcBef>
                <a:spcPts val="6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5pPr>
            <a:lvl6pPr marL="2743200" marR="0" lvl="5"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300"/>
              </a:spcBef>
              <a:spcAft>
                <a:spcPts val="0"/>
              </a:spcAft>
              <a:buClr>
                <a:srgbClr val="007FA3"/>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pic>
        <p:nvPicPr>
          <p:cNvPr id="15" name="Google Shape;15;p1" descr="Pearson Logo"/>
          <p:cNvPicPr preferRelativeResize="0"/>
          <p:nvPr/>
        </p:nvPicPr>
        <p:blipFill rotWithShape="1">
          <a:blip r:embed="rId22">
            <a:alphaModFix/>
          </a:blip>
          <a:srcRect/>
          <a:stretch/>
        </p:blipFill>
        <p:spPr>
          <a:xfrm>
            <a:off x="457200" y="6376789"/>
            <a:ext cx="918000" cy="279915"/>
          </a:xfrm>
          <a:prstGeom prst="rect">
            <a:avLst/>
          </a:prstGeom>
          <a:noFill/>
          <a:ln>
            <a:noFill/>
          </a:ln>
        </p:spPr>
      </p:pic>
      <p:sp>
        <p:nvSpPr>
          <p:cNvPr id="16" name="Google Shape;16;p1"/>
          <p:cNvSpPr txBox="1"/>
          <p:nvPr/>
        </p:nvSpPr>
        <p:spPr>
          <a:xfrm>
            <a:off x="1676400" y="6403200"/>
            <a:ext cx="60198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dirty="0">
                <a:solidFill>
                  <a:schemeClr val="dk1"/>
                </a:solidFill>
                <a:latin typeface="Verdana"/>
                <a:ea typeface="Verdana"/>
                <a:cs typeface="Verdana"/>
                <a:sym typeface="Verdana"/>
              </a:rPr>
              <a:t>Copyright © </a:t>
            </a:r>
            <a:r>
              <a:rPr lang="en-US" sz="1200" b="0" i="0" u="none" strike="noStrike" cap="none" dirty="0" smtClean="0">
                <a:solidFill>
                  <a:schemeClr val="dk1"/>
                </a:solidFill>
                <a:latin typeface="Verdana"/>
                <a:ea typeface="Verdana"/>
                <a:cs typeface="Verdana"/>
                <a:sym typeface="Verdana"/>
              </a:rPr>
              <a:t>2020, 2016</a:t>
            </a:r>
            <a:r>
              <a:rPr lang="en-US" sz="1200" b="0" i="0" u="none" strike="noStrike" cap="none" dirty="0">
                <a:solidFill>
                  <a:schemeClr val="dk1"/>
                </a:solidFill>
                <a:latin typeface="Verdana"/>
                <a:ea typeface="Verdana"/>
                <a:cs typeface="Verdana"/>
                <a:sym typeface="Verdana"/>
              </a:rPr>
              <a:t>, 2013 Pearson Education, Inc. All Rights Reserved</a:t>
            </a:r>
            <a:endParaRPr sz="1200" b="0" i="0" u="none" strike="noStrike" cap="none" dirty="0">
              <a:solidFill>
                <a:schemeClr val="dk1"/>
              </a:solidFill>
              <a:latin typeface="Verdana"/>
              <a:ea typeface="Verdana"/>
              <a:cs typeface="Verdana"/>
              <a:sym typeface="Verdana"/>
            </a:endParaRPr>
          </a:p>
        </p:txBody>
      </p:sp>
      <p:sp>
        <p:nvSpPr>
          <p:cNvPr id="17" name="Google Shape;17;p1"/>
          <p:cNvSpPr txBox="1"/>
          <p:nvPr/>
        </p:nvSpPr>
        <p:spPr>
          <a:xfrm>
            <a:off x="7848600" y="6428601"/>
            <a:ext cx="740520"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Slide - </a:t>
            </a:r>
            <a:fld id="{00000000-1234-1234-1234-123412341234}" type="slidenum">
              <a:rPr lang="en-US" sz="1000" b="0" i="0" u="none" strike="noStrike" cap="none">
                <a:solidFill>
                  <a:schemeClr val="dk1"/>
                </a:solidFill>
                <a:latin typeface="Arial"/>
                <a:ea typeface="Arial"/>
                <a:cs typeface="Arial"/>
                <a:sym typeface="Arial"/>
              </a:rPr>
              <a:t>‹#›</a:t>
            </a:fld>
            <a:endParaRPr sz="1000" dirty="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oleObject" Target="../embeddings/oleObject15.bin"/><Relationship Id="rId7" Type="http://schemas.openxmlformats.org/officeDocument/2006/relationships/image" Target="../media/image23.jp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16.bin"/><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31.wmf"/></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34.wmf"/><Relationship Id="rId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7.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21.bin"/><Relationship Id="rId5" Type="http://schemas.openxmlformats.org/officeDocument/2006/relationships/image" Target="../media/image36.wmf"/><Relationship Id="rId4" Type="http://schemas.openxmlformats.org/officeDocument/2006/relationships/oleObject" Target="../embeddings/oleObject20.bin"/></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20.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3.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44.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50.wmf"/><Relationship Id="rId18" Type="http://schemas.openxmlformats.org/officeDocument/2006/relationships/oleObject" Target="../embeddings/oleObject33.bin"/><Relationship Id="rId3" Type="http://schemas.openxmlformats.org/officeDocument/2006/relationships/notesSlide" Target="../notesSlides/notesSlide21.xml"/><Relationship Id="rId21" Type="http://schemas.openxmlformats.org/officeDocument/2006/relationships/image" Target="../media/image54.wmf"/><Relationship Id="rId7" Type="http://schemas.openxmlformats.org/officeDocument/2006/relationships/image" Target="../media/image47.wmf"/><Relationship Id="rId12" Type="http://schemas.openxmlformats.org/officeDocument/2006/relationships/oleObject" Target="../embeddings/oleObject30.bin"/><Relationship Id="rId17" Type="http://schemas.openxmlformats.org/officeDocument/2006/relationships/image" Target="../media/image52.wmf"/><Relationship Id="rId2" Type="http://schemas.openxmlformats.org/officeDocument/2006/relationships/slideLayout" Target="../slideLayouts/slideLayout6.xml"/><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vmlDrawing" Target="../drawings/vmlDrawing10.vml"/><Relationship Id="rId6" Type="http://schemas.openxmlformats.org/officeDocument/2006/relationships/oleObject" Target="../embeddings/oleObject27.bin"/><Relationship Id="rId11" Type="http://schemas.openxmlformats.org/officeDocument/2006/relationships/image" Target="../media/image49.wmf"/><Relationship Id="rId5" Type="http://schemas.openxmlformats.org/officeDocument/2006/relationships/image" Target="../media/image46.wmf"/><Relationship Id="rId15" Type="http://schemas.openxmlformats.org/officeDocument/2006/relationships/image" Target="../media/image51.wmf"/><Relationship Id="rId10" Type="http://schemas.openxmlformats.org/officeDocument/2006/relationships/oleObject" Target="../embeddings/oleObject29.bin"/><Relationship Id="rId19" Type="http://schemas.openxmlformats.org/officeDocument/2006/relationships/image" Target="../media/image53.wmf"/><Relationship Id="rId4" Type="http://schemas.openxmlformats.org/officeDocument/2006/relationships/oleObject" Target="../embeddings/oleObject26.bin"/><Relationship Id="rId9" Type="http://schemas.openxmlformats.org/officeDocument/2006/relationships/image" Target="../media/image48.wmf"/><Relationship Id="rId14" Type="http://schemas.openxmlformats.org/officeDocument/2006/relationships/oleObject" Target="../embeddings/oleObject31.bin"/></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mlDrawing" Target="../drawings/vmlDrawing11.vml"/><Relationship Id="rId5" Type="http://schemas.openxmlformats.org/officeDocument/2006/relationships/image" Target="../media/image57.wmf"/><Relationship Id="rId4" Type="http://schemas.openxmlformats.org/officeDocument/2006/relationships/oleObject" Target="../embeddings/oleObject35.bin"/></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wmf"/><Relationship Id="rId3" Type="http://schemas.openxmlformats.org/officeDocument/2006/relationships/notesSlide" Target="../notesSlides/notesSlide3.xml"/><Relationship Id="rId7" Type="http://schemas.openxmlformats.org/officeDocument/2006/relationships/image" Target="../media/image4.wmf"/><Relationship Id="rId12"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wmf"/></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notesSlide" Target="../notesSlides/notesSlide27.xml"/><Relationship Id="rId7"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69.wmf"/><Relationship Id="rId5" Type="http://schemas.openxmlformats.org/officeDocument/2006/relationships/oleObject" Target="../embeddings/oleObject36.bin"/><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76.wmf"/><Relationship Id="rId3" Type="http://schemas.openxmlformats.org/officeDocument/2006/relationships/notesSlide" Target="../notesSlides/notesSlide29.xml"/><Relationship Id="rId7" Type="http://schemas.openxmlformats.org/officeDocument/2006/relationships/image" Target="../media/image73.wmf"/><Relationship Id="rId12" Type="http://schemas.openxmlformats.org/officeDocument/2006/relationships/oleObject" Target="../embeddings/oleObject42.bin"/><Relationship Id="rId17" Type="http://schemas.openxmlformats.org/officeDocument/2006/relationships/image" Target="../media/image78.wmf"/><Relationship Id="rId2" Type="http://schemas.openxmlformats.org/officeDocument/2006/relationships/slideLayout" Target="../slideLayouts/slideLayout3.xml"/><Relationship Id="rId16" Type="http://schemas.openxmlformats.org/officeDocument/2006/relationships/oleObject" Target="../embeddings/oleObject44.bin"/><Relationship Id="rId1" Type="http://schemas.openxmlformats.org/officeDocument/2006/relationships/vmlDrawing" Target="../drawings/vmlDrawing13.vml"/><Relationship Id="rId6" Type="http://schemas.openxmlformats.org/officeDocument/2006/relationships/oleObject" Target="../embeddings/oleObject39.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74.wmf"/><Relationship Id="rId14" Type="http://schemas.openxmlformats.org/officeDocument/2006/relationships/oleObject" Target="../embeddings/oleObject43.bin"/></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84.wmf"/><Relationship Id="rId3" Type="http://schemas.openxmlformats.org/officeDocument/2006/relationships/notesSlide" Target="../notesSlides/notesSlide31.xml"/><Relationship Id="rId7" Type="http://schemas.openxmlformats.org/officeDocument/2006/relationships/image" Target="../media/image81.wmf"/><Relationship Id="rId12" Type="http://schemas.openxmlformats.org/officeDocument/2006/relationships/oleObject" Target="../embeddings/oleObject49.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46.bin"/><Relationship Id="rId11" Type="http://schemas.openxmlformats.org/officeDocument/2006/relationships/image" Target="../media/image83.wmf"/><Relationship Id="rId5" Type="http://schemas.openxmlformats.org/officeDocument/2006/relationships/image" Target="../media/image80.wmf"/><Relationship Id="rId15" Type="http://schemas.openxmlformats.org/officeDocument/2006/relationships/image" Target="../media/image85.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82.wmf"/><Relationship Id="rId14" Type="http://schemas.openxmlformats.org/officeDocument/2006/relationships/oleObject" Target="../embeddings/oleObject50.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92.png"/><Relationship Id="rId5" Type="http://schemas.openxmlformats.org/officeDocument/2006/relationships/image" Target="../media/image91.wmf"/><Relationship Id="rId4" Type="http://schemas.openxmlformats.org/officeDocument/2006/relationships/oleObject" Target="../embeddings/oleObject51.bin"/></Relationships>
</file>

<file path=ppt/slides/_rels/slide6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40.xml"/><Relationship Id="rId7" Type="http://schemas.openxmlformats.org/officeDocument/2006/relationships/image" Target="../media/image94.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3.bin"/><Relationship Id="rId5" Type="http://schemas.openxmlformats.org/officeDocument/2006/relationships/image" Target="../media/image93.wmf"/><Relationship Id="rId4" Type="http://schemas.openxmlformats.org/officeDocument/2006/relationships/oleObject" Target="../embeddings/oleObject52.bin"/></Relationships>
</file>

<file path=ppt/slides/_rels/slide6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41.xml"/><Relationship Id="rId7" Type="http://schemas.openxmlformats.org/officeDocument/2006/relationships/image" Target="../media/image91.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55.bin"/><Relationship Id="rId5" Type="http://schemas.openxmlformats.org/officeDocument/2006/relationships/image" Target="../media/image96.wmf"/><Relationship Id="rId4" Type="http://schemas.openxmlformats.org/officeDocument/2006/relationships/oleObject" Target="../embeddings/oleObject54.bin"/><Relationship Id="rId9" Type="http://schemas.openxmlformats.org/officeDocument/2006/relationships/image" Target="../media/image9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2.wmf"/><Relationship Id="rId3" Type="http://schemas.openxmlformats.org/officeDocument/2006/relationships/notesSlide" Target="../notesSlides/notesSlide5.xml"/><Relationship Id="rId7" Type="http://schemas.openxmlformats.org/officeDocument/2006/relationships/image" Target="../media/image9.wmf"/><Relationship Id="rId12" Type="http://schemas.openxmlformats.org/officeDocument/2006/relationships/oleObject" Target="../embeddings/oleObject10.bin"/><Relationship Id="rId2" Type="http://schemas.openxmlformats.org/officeDocument/2006/relationships/slideLayout" Target="../slideLayouts/slideLayout3.xml"/><Relationship Id="rId16" Type="http://schemas.openxmlformats.org/officeDocument/2006/relationships/image" Target="../media/image16.png"/><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11.wmf"/><Relationship Id="rId5" Type="http://schemas.openxmlformats.org/officeDocument/2006/relationships/image" Target="../media/image15.png"/><Relationship Id="rId15" Type="http://schemas.openxmlformats.org/officeDocument/2006/relationships/image" Target="../media/image13.wmf"/><Relationship Id="rId10" Type="http://schemas.openxmlformats.org/officeDocument/2006/relationships/oleObject" Target="../embeddings/oleObject9.bin"/><Relationship Id="rId4" Type="http://schemas.openxmlformats.org/officeDocument/2006/relationships/image" Target="../media/image14.png"/><Relationship Id="rId9" Type="http://schemas.openxmlformats.org/officeDocument/2006/relationships/image" Target="../media/image10.wmf"/><Relationship Id="rId14" Type="http://schemas.openxmlformats.org/officeDocument/2006/relationships/oleObject" Target="../embeddings/oleObject11.bin"/></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102.png"/><Relationship Id="rId5" Type="http://schemas.openxmlformats.org/officeDocument/2006/relationships/image" Target="../media/image101.wmf"/><Relationship Id="rId4" Type="http://schemas.openxmlformats.org/officeDocument/2006/relationships/oleObject" Target="../embeddings/oleObject56.bin"/></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106.png"/><Relationship Id="rId5" Type="http://schemas.openxmlformats.org/officeDocument/2006/relationships/image" Target="../media/image105.wmf"/><Relationship Id="rId4" Type="http://schemas.openxmlformats.org/officeDocument/2006/relationships/oleObject" Target="../embeddings/oleObject57.bin"/></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13.bin"/><Relationship Id="rId4" Type="http://schemas.openxmlformats.org/officeDocument/2006/relationships/image" Target="../media/image17.wmf"/><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Title 1"/>
          <p:cNvSpPr txBox="1">
            <a:spLocks noGrp="1"/>
          </p:cNvSpPr>
          <p:nvPr>
            <p:ph type="title"/>
          </p:nvPr>
        </p:nvSpPr>
        <p:spPr>
          <a:xfrm>
            <a:off x="457200" y="193965"/>
            <a:ext cx="8238744" cy="11079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Business Analytics: Methods, Models, and Decisions</a:t>
            </a:r>
            <a:endParaRPr sz="3600" b="1" i="0" u="none" strike="noStrike" cap="none" dirty="0">
              <a:solidFill>
                <a:srgbClr val="007FA3"/>
              </a:solidFill>
              <a:latin typeface="+mj-lt"/>
              <a:ea typeface="Arial"/>
              <a:cs typeface="Arial"/>
              <a:sym typeface="Arial"/>
            </a:endParaRPr>
          </a:p>
        </p:txBody>
      </p:sp>
      <p:sp>
        <p:nvSpPr>
          <p:cNvPr id="213" name="Text Placeholder 2"/>
          <p:cNvSpPr txBox="1">
            <a:spLocks noGrp="1"/>
          </p:cNvSpPr>
          <p:nvPr>
            <p:ph type="body" idx="1"/>
          </p:nvPr>
        </p:nvSpPr>
        <p:spPr>
          <a:xfrm>
            <a:off x="457200" y="1366920"/>
            <a:ext cx="1905000" cy="385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000"/>
              <a:buFont typeface="Arial"/>
              <a:buNone/>
            </a:pPr>
            <a:r>
              <a:rPr lang="en-US" sz="2000" b="0" i="0" u="none" strike="noStrike" cap="none" dirty="0" smtClean="0">
                <a:solidFill>
                  <a:srgbClr val="007FA3"/>
                </a:solidFill>
                <a:latin typeface="+mn-lt"/>
                <a:ea typeface="Arial"/>
                <a:cs typeface="Arial"/>
                <a:sym typeface="Arial"/>
              </a:rPr>
              <a:t>Third Edition</a:t>
            </a:r>
            <a:endParaRPr sz="2000" b="0" i="0" u="none" strike="noStrike" cap="none" dirty="0">
              <a:solidFill>
                <a:srgbClr val="007FA3"/>
              </a:solidFill>
              <a:latin typeface="+mn-lt"/>
              <a:ea typeface="Arial"/>
              <a:cs typeface="Arial"/>
              <a:sym typeface="Arial"/>
            </a:endParaRPr>
          </a:p>
        </p:txBody>
      </p:sp>
      <p:sp>
        <p:nvSpPr>
          <p:cNvPr id="214" name="Text Placeholder 3"/>
          <p:cNvSpPr txBox="1">
            <a:spLocks noGrp="1"/>
          </p:cNvSpPr>
          <p:nvPr>
            <p:ph type="body" idx="2"/>
          </p:nvPr>
        </p:nvSpPr>
        <p:spPr>
          <a:xfrm>
            <a:off x="4876800" y="2438400"/>
            <a:ext cx="3657600" cy="762000"/>
          </a:xfrm>
          <a:prstGeom prst="rect">
            <a:avLst/>
          </a:prstGeom>
          <a:noFill/>
          <a:ln>
            <a:noFill/>
          </a:ln>
        </p:spPr>
        <p:txBody>
          <a:bodyPr spcFirstLastPara="1" wrap="square" lIns="0" tIns="0" rIns="0" bIns="0" anchor="b" anchorCtr="0">
            <a:noAutofit/>
          </a:bodyPr>
          <a:lstStyle/>
          <a:p>
            <a:pPr marL="0" indent="0" algn="ctr">
              <a:buSzPts val="4000"/>
            </a:pPr>
            <a:r>
              <a:rPr lang="en-US" sz="4000" b="1" i="0" u="none" strike="noStrike" cap="none" dirty="0">
                <a:solidFill>
                  <a:schemeClr val="dk1"/>
                </a:solidFill>
                <a:latin typeface="+mn-lt"/>
                <a:ea typeface="Arial"/>
                <a:cs typeface="Arial"/>
                <a:sym typeface="Arial"/>
              </a:rPr>
              <a:t>Chapter </a:t>
            </a:r>
            <a:r>
              <a:rPr lang="en-US" sz="4000" b="1" dirty="0" smtClean="0"/>
              <a:t>11</a:t>
            </a:r>
            <a:endParaRPr lang="en-US" sz="4000" dirty="0"/>
          </a:p>
        </p:txBody>
      </p:sp>
      <p:sp>
        <p:nvSpPr>
          <p:cNvPr id="217" name="Text Placeholder 6"/>
          <p:cNvSpPr txBox="1">
            <a:spLocks noGrp="1"/>
          </p:cNvSpPr>
          <p:nvPr>
            <p:ph type="body" idx="2"/>
          </p:nvPr>
        </p:nvSpPr>
        <p:spPr>
          <a:xfrm>
            <a:off x="5172075" y="3533776"/>
            <a:ext cx="3617198" cy="1687448"/>
          </a:xfrm>
          <a:prstGeom prst="rect">
            <a:avLst/>
          </a:prstGeom>
          <a:noFill/>
          <a:ln>
            <a:noFill/>
          </a:ln>
        </p:spPr>
        <p:txBody>
          <a:bodyPr spcFirstLastPara="1" wrap="square" lIns="0" tIns="0" rIns="0" bIns="0" anchor="b" anchorCtr="0">
            <a:noAutofit/>
          </a:bodyPr>
          <a:lstStyle/>
          <a:p>
            <a:pPr marL="0" lvl="0" indent="0" algn="ctr">
              <a:buSzPts val="3600"/>
            </a:pPr>
            <a:r>
              <a:rPr lang="en-US" sz="3600" dirty="0">
                <a:latin typeface="+mn-lt"/>
              </a:rPr>
              <a:t>Spreadsheet Modeling and Analysis</a:t>
            </a:r>
          </a:p>
        </p:txBody>
      </p:sp>
      <p:pic>
        <p:nvPicPr>
          <p:cNvPr id="8" name="Picture 5" descr="Front Cover: Business Analytics: Methods, Models, and Decisions Third Edition by Evan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325" y="1905000"/>
            <a:ext cx="3470275" cy="411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215" name="Text Placeholder 4"/>
          <p:cNvSpPr txBox="1">
            <a:spLocks noGrp="1"/>
          </p:cNvSpPr>
          <p:nvPr>
            <p:ph type="body" idx="3"/>
          </p:nvPr>
        </p:nvSpPr>
        <p:spPr>
          <a:xfrm>
            <a:off x="1691639" y="6448760"/>
            <a:ext cx="5981129" cy="260432"/>
          </a:xfrm>
          <a:prstGeom prst="rect">
            <a:avLst/>
          </a:prstGeom>
          <a:noFill/>
          <a:ln>
            <a:noFill/>
          </a:ln>
        </p:spPr>
        <p:txBody>
          <a:bodyPr spcFirstLastPara="1" wrap="square" lIns="0" tIns="0" rIns="0" bIns="0" anchor="t" anchorCtr="0">
            <a:noAutofit/>
          </a:bodyPr>
          <a:lstStyle/>
          <a:p>
            <a:pPr marL="0" lvl="0" indent="0" algn="ctr">
              <a:buClr>
                <a:srgbClr val="000000"/>
              </a:buClr>
              <a:buSzPts val="1200"/>
            </a:pP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Copyright </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2020, 2016</a:t>
            </a:r>
            <a:r>
              <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 2013 Pearson Education, Inc. All Rights </a:t>
            </a:r>
            <a:r>
              <a:rPr lang="en-US" sz="1200" dirty="0" smtClean="0">
                <a:solidFill>
                  <a:srgbClr val="000000"/>
                </a:solidFill>
                <a:latin typeface="Verdana" panose="020B0604030504040204" pitchFamily="34" charset="0"/>
                <a:ea typeface="Verdana" panose="020B0604030504040204" pitchFamily="34" charset="0"/>
                <a:cs typeface="Verdana" panose="020B0604030504040204" pitchFamily="34" charset="0"/>
                <a:sym typeface="Verdana"/>
              </a:rPr>
              <a:t>Reserved</a:t>
            </a: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sym typeface="Verdana"/>
            </a:endParaRPr>
          </a:p>
        </p:txBody>
      </p:sp>
    </p:spTree>
    <p:extLst>
      <p:ext uri="{BB962C8B-B14F-4D97-AF65-F5344CB8AC3E}">
        <p14:creationId xmlns:p14="http://schemas.microsoft.com/office/powerpoint/2010/main" val="2633591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Model Assumptions, Complexity, and Realism</a:t>
            </a:r>
            <a:endParaRPr lang="en-US" dirty="0">
              <a:latin typeface="+mj-lt"/>
            </a:endParaRPr>
          </a:p>
        </p:txBody>
      </p:sp>
      <p:sp>
        <p:nvSpPr>
          <p:cNvPr id="3" name="Content Placeholder 2"/>
          <p:cNvSpPr>
            <a:spLocks noGrp="1"/>
          </p:cNvSpPr>
          <p:nvPr>
            <p:ph type="body" idx="1"/>
          </p:nvPr>
        </p:nvSpPr>
        <p:spPr>
          <a:xfrm>
            <a:off x="457200" y="1617617"/>
            <a:ext cx="8229600" cy="4525963"/>
          </a:xfrm>
        </p:spPr>
        <p:txBody>
          <a:bodyPr/>
          <a:lstStyle/>
          <a:p>
            <a:pPr marL="256032" indent="-256032">
              <a:buSzPct val="100000"/>
            </a:pPr>
            <a:r>
              <a:rPr lang="en-US" sz="2400" dirty="0" smtClean="0">
                <a:latin typeface="+mn-lt"/>
              </a:rPr>
              <a:t>Models </a:t>
            </a:r>
            <a:r>
              <a:rPr lang="en-US" sz="2400" dirty="0">
                <a:latin typeface="+mn-lt"/>
              </a:rPr>
              <a:t>cannot capture every detail of a real </a:t>
            </a:r>
            <a:r>
              <a:rPr lang="en-US" sz="2400" dirty="0" smtClean="0">
                <a:latin typeface="+mn-lt"/>
              </a:rPr>
              <a:t>problem.</a:t>
            </a:r>
          </a:p>
          <a:p>
            <a:pPr marL="256032" indent="-256032">
              <a:buSzPct val="100000"/>
            </a:pPr>
            <a:r>
              <a:rPr lang="en-US" sz="2400" dirty="0" smtClean="0">
                <a:latin typeface="+mn-lt"/>
              </a:rPr>
              <a:t>Validity </a:t>
            </a:r>
            <a:r>
              <a:rPr lang="en-US" sz="2400" dirty="0">
                <a:latin typeface="+mn-lt"/>
              </a:rPr>
              <a:t>refers to how well </a:t>
            </a:r>
            <a:r>
              <a:rPr lang="en-US" sz="2400" dirty="0" smtClean="0">
                <a:latin typeface="+mn-lt"/>
              </a:rPr>
              <a:t>a model </a:t>
            </a:r>
            <a:r>
              <a:rPr lang="en-US" sz="2400" dirty="0">
                <a:latin typeface="+mn-lt"/>
              </a:rPr>
              <a:t>represents reality</a:t>
            </a:r>
            <a:r>
              <a:rPr lang="en-US" sz="2400" dirty="0" smtClean="0">
                <a:latin typeface="+mn-lt"/>
              </a:rPr>
              <a:t>.</a:t>
            </a:r>
            <a:r>
              <a:rPr lang="en-US" sz="2400" dirty="0">
                <a:latin typeface="+mn-lt"/>
              </a:rPr>
              <a:t>  </a:t>
            </a:r>
            <a:endParaRPr lang="en-US" sz="2400" dirty="0" smtClean="0">
              <a:latin typeface="+mn-lt"/>
            </a:endParaRPr>
          </a:p>
          <a:p>
            <a:pPr marL="740664" lvl="1" indent="-283464">
              <a:buSzPct val="100000"/>
            </a:pPr>
            <a:r>
              <a:rPr lang="en-US" sz="2400" dirty="0" smtClean="0">
                <a:latin typeface="+mn-lt"/>
              </a:rPr>
              <a:t>Examine </a:t>
            </a:r>
            <a:r>
              <a:rPr lang="en-US" sz="2400" dirty="0">
                <a:latin typeface="+mn-lt"/>
              </a:rPr>
              <a:t>the assumptions made in a model to see how they agree with our perception of </a:t>
            </a:r>
            <a:r>
              <a:rPr lang="en-US" sz="2400" dirty="0" smtClean="0">
                <a:latin typeface="+mn-lt"/>
              </a:rPr>
              <a:t>the real world.</a:t>
            </a:r>
          </a:p>
          <a:p>
            <a:pPr marL="740664" lvl="1" indent="-283464">
              <a:buSzPct val="100000"/>
            </a:pPr>
            <a:r>
              <a:rPr lang="en-US" sz="2400" dirty="0" smtClean="0">
                <a:latin typeface="+mn-lt"/>
              </a:rPr>
              <a:t>Compare model </a:t>
            </a:r>
            <a:r>
              <a:rPr lang="en-US" sz="2400" dirty="0">
                <a:latin typeface="+mn-lt"/>
              </a:rPr>
              <a:t>results to observed </a:t>
            </a:r>
            <a:r>
              <a:rPr lang="en-US" sz="2400" dirty="0" smtClean="0">
                <a:latin typeface="+mn-lt"/>
              </a:rPr>
              <a:t>results.</a:t>
            </a:r>
          </a:p>
          <a:p>
            <a:pPr marL="256032" indent="-256032">
              <a:buSzPct val="100000"/>
            </a:pPr>
            <a:r>
              <a:rPr lang="en-US" sz="2400" dirty="0" smtClean="0">
                <a:latin typeface="+mn-lt"/>
              </a:rPr>
              <a:t>To </a:t>
            </a:r>
            <a:r>
              <a:rPr lang="en-US" sz="2400" dirty="0">
                <a:latin typeface="+mn-lt"/>
              </a:rPr>
              <a:t>add more realism to a model generally requires more </a:t>
            </a:r>
            <a:r>
              <a:rPr lang="en-US" sz="2400" dirty="0" smtClean="0">
                <a:latin typeface="+mn-lt"/>
              </a:rPr>
              <a:t>complexity.</a:t>
            </a:r>
            <a:endParaRPr lang="en-US" sz="2400" dirty="0">
              <a:latin typeface="+mn-lt"/>
            </a:endParaRPr>
          </a:p>
        </p:txBody>
      </p:sp>
    </p:spTree>
    <p:extLst>
      <p:ext uri="{BB962C8B-B14F-4D97-AF65-F5344CB8AC3E}">
        <p14:creationId xmlns:p14="http://schemas.microsoft.com/office/powerpoint/2010/main" val="10279039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Implementing Models on Spreadsheets</a:t>
            </a:r>
            <a:endParaRPr sz="3600" b="1" i="0" u="none" strike="noStrike" cap="none" dirty="0">
              <a:solidFill>
                <a:srgbClr val="007FA3"/>
              </a:solidFill>
              <a:latin typeface="+mj-lt"/>
              <a:ea typeface="Arial"/>
              <a:cs typeface="Arial"/>
              <a:sym typeface="Arial"/>
            </a:endParaRPr>
          </a:p>
        </p:txBody>
      </p:sp>
      <p:sp>
        <p:nvSpPr>
          <p:cNvPr id="282" name="Content Placeholder 2"/>
          <p:cNvSpPr txBox="1">
            <a:spLocks noGrp="1"/>
          </p:cNvSpPr>
          <p:nvPr>
            <p:ph type="body" idx="1"/>
          </p:nvPr>
        </p:nvSpPr>
        <p:spPr>
          <a:xfrm>
            <a:off x="457200" y="1600200"/>
            <a:ext cx="8229600" cy="400546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Principles of good spreadsheet design:</a:t>
            </a:r>
            <a:endParaRPr sz="2600" dirty="0">
              <a:latin typeface="+mn-lt"/>
            </a:endParaRPr>
          </a:p>
          <a:p>
            <a:pPr marL="741553" marR="0" lvl="1" indent="-284353" algn="l" rtl="0">
              <a:spcBef>
                <a:spcPts val="600"/>
              </a:spcBef>
              <a:spcAft>
                <a:spcPts val="0"/>
              </a:spcAft>
              <a:buClr>
                <a:srgbClr val="007FA3"/>
              </a:buClr>
              <a:buSzPct val="100000"/>
              <a:buFont typeface="Arial"/>
              <a:buChar char="–"/>
            </a:pPr>
            <a:r>
              <a:rPr lang="en-US" sz="2600" b="0" i="0" u="none" strike="noStrike" cap="none" dirty="0">
                <a:solidFill>
                  <a:srgbClr val="000000"/>
                </a:solidFill>
                <a:latin typeface="+mn-lt"/>
                <a:sym typeface="Arial"/>
              </a:rPr>
              <a:t>Separate the data, model calculations, and model outputs clearly in designing a spreadsheet.</a:t>
            </a:r>
            <a:endParaRPr sz="2600" dirty="0">
              <a:latin typeface="+mn-lt"/>
            </a:endParaRPr>
          </a:p>
          <a:p>
            <a:pPr marL="741553" marR="0" lvl="1" indent="-284353" algn="l" rtl="0">
              <a:spcBef>
                <a:spcPts val="600"/>
              </a:spcBef>
              <a:spcAft>
                <a:spcPts val="0"/>
              </a:spcAft>
              <a:buClr>
                <a:srgbClr val="007FA3"/>
              </a:buClr>
              <a:buSzPct val="100000"/>
              <a:buFont typeface="Arial"/>
              <a:buChar char="–"/>
            </a:pPr>
            <a:r>
              <a:rPr lang="en-US" sz="2600" b="0" i="0" u="none" strike="noStrike" cap="none" dirty="0">
                <a:solidFill>
                  <a:srgbClr val="000000"/>
                </a:solidFill>
                <a:latin typeface="+mn-lt"/>
                <a:sym typeface="Arial"/>
              </a:rPr>
              <a:t>Do not use input data in model formulas, but reference the spreadsheet cells that contain the data. In this way, if the data change or you want to experiment with the model, you need not change any of the formulas, which can easily result in errors.</a:t>
            </a:r>
            <a:endParaRPr sz="26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Example 11.4: Spreadsheet Implementation of the Profit Model</a:t>
            </a:r>
          </a:p>
        </p:txBody>
      </p:sp>
      <p:sp>
        <p:nvSpPr>
          <p:cNvPr id="5" name="Content Placeholder 4"/>
          <p:cNvSpPr>
            <a:spLocks noGrp="1"/>
          </p:cNvSpPr>
          <p:nvPr>
            <p:ph type="body" idx="1"/>
          </p:nvPr>
        </p:nvSpPr>
        <p:spPr>
          <a:xfrm>
            <a:off x="457200" y="1600201"/>
            <a:ext cx="3410712" cy="566927"/>
          </a:xfrm>
        </p:spPr>
        <p:txBody>
          <a:bodyPr/>
          <a:lstStyle/>
          <a:p>
            <a:pPr marL="256032" lvl="0" indent="-256032">
              <a:buSzPct val="100000"/>
            </a:pPr>
            <a:r>
              <a:rPr lang="en-US" sz="2400" dirty="0">
                <a:solidFill>
                  <a:srgbClr val="000000"/>
                </a:solidFill>
                <a:latin typeface="+mn-lt"/>
              </a:rPr>
              <a:t>Excel file Profit Model</a:t>
            </a:r>
          </a:p>
        </p:txBody>
      </p:sp>
      <p:sp>
        <p:nvSpPr>
          <p:cNvPr id="6" name="Content Placeholder 5"/>
          <p:cNvSpPr>
            <a:spLocks noGrp="1"/>
          </p:cNvSpPr>
          <p:nvPr>
            <p:ph type="body" idx="2"/>
          </p:nvPr>
        </p:nvSpPr>
        <p:spPr>
          <a:xfrm>
            <a:off x="457200" y="2271797"/>
            <a:ext cx="155448" cy="578421"/>
          </a:xfrm>
        </p:spPr>
        <p:txBody>
          <a:bodyPr/>
          <a:lstStyle/>
          <a:p>
            <a:pPr marL="256032" indent="-256032">
              <a:buSzPct val="100000"/>
            </a:pPr>
            <a:r>
              <a:rPr lang="en-US" sz="2400" dirty="0" smtClean="0">
                <a:latin typeface="+mn-lt"/>
              </a:rPr>
              <a:t>  </a:t>
            </a:r>
            <a:endParaRPr lang="en-US" sz="2400" dirty="0">
              <a:latin typeface="+mn-lt"/>
            </a:endParaRPr>
          </a:p>
        </p:txBody>
      </p:sp>
      <p:graphicFrame>
        <p:nvGraphicFramePr>
          <p:cNvPr id="8" name="Object 7" descr="Profit left parenthesis cell C 22 right parenthesis = Revenue minus Variable Cost minus Fixed Cost"/>
          <p:cNvGraphicFramePr>
            <a:graphicFrameLocks noChangeAspect="1"/>
          </p:cNvGraphicFramePr>
          <p:nvPr>
            <p:extLst>
              <p:ext uri="{D42A27DB-BD31-4B8C-83A1-F6EECF244321}">
                <p14:modId xmlns:p14="http://schemas.microsoft.com/office/powerpoint/2010/main" val="3485803999"/>
              </p:ext>
            </p:extLst>
          </p:nvPr>
        </p:nvGraphicFramePr>
        <p:xfrm>
          <a:off x="710819" y="2507953"/>
          <a:ext cx="7557770" cy="342265"/>
        </p:xfrm>
        <a:graphic>
          <a:graphicData uri="http://schemas.openxmlformats.org/presentationml/2006/ole">
            <mc:AlternateContent xmlns:mc="http://schemas.openxmlformats.org/markup-compatibility/2006">
              <mc:Choice xmlns:v="urn:schemas-microsoft-com:vml" Requires="v">
                <p:oleObj spid="_x0000_s21582" name="Equation" r:id="rId3" imgW="7556400" imgH="342720" progId="Equation.DSMT4">
                  <p:embed/>
                </p:oleObj>
              </mc:Choice>
              <mc:Fallback>
                <p:oleObj name="Equation" r:id="rId3" imgW="7556400" imgH="342720" progId="Equation.DSMT4">
                  <p:embed/>
                  <p:pic>
                    <p:nvPicPr>
                      <p:cNvPr id="0" name=""/>
                      <p:cNvPicPr/>
                      <p:nvPr/>
                    </p:nvPicPr>
                    <p:blipFill>
                      <a:blip r:embed="rId4"/>
                      <a:stretch>
                        <a:fillRect/>
                      </a:stretch>
                    </p:blipFill>
                    <p:spPr>
                      <a:xfrm>
                        <a:off x="710819" y="2507953"/>
                        <a:ext cx="7557770" cy="342265"/>
                      </a:xfrm>
                      <a:prstGeom prst="rect">
                        <a:avLst/>
                      </a:prstGeom>
                    </p:spPr>
                  </p:pic>
                </p:oleObj>
              </mc:Fallback>
            </mc:AlternateContent>
          </a:graphicData>
        </a:graphic>
      </p:graphicFrame>
      <p:graphicFrame>
        <p:nvGraphicFramePr>
          <p:cNvPr id="9" name="Object 8" descr="= C 15 minus C 19 minus C 20"/>
          <p:cNvGraphicFramePr>
            <a:graphicFrameLocks noChangeAspect="1"/>
          </p:cNvGraphicFramePr>
          <p:nvPr>
            <p:extLst>
              <p:ext uri="{D42A27DB-BD31-4B8C-83A1-F6EECF244321}">
                <p14:modId xmlns:p14="http://schemas.microsoft.com/office/powerpoint/2010/main" val="774403228"/>
              </p:ext>
            </p:extLst>
          </p:nvPr>
        </p:nvGraphicFramePr>
        <p:xfrm>
          <a:off x="710819" y="2947711"/>
          <a:ext cx="2500630" cy="307340"/>
        </p:xfrm>
        <a:graphic>
          <a:graphicData uri="http://schemas.openxmlformats.org/presentationml/2006/ole">
            <mc:AlternateContent xmlns:mc="http://schemas.openxmlformats.org/markup-compatibility/2006">
              <mc:Choice xmlns:v="urn:schemas-microsoft-com:vml" Requires="v">
                <p:oleObj spid="_x0000_s21583" name="Equation" r:id="rId5" imgW="2273040" imgH="279360" progId="Equation.DSMT4">
                  <p:embed/>
                </p:oleObj>
              </mc:Choice>
              <mc:Fallback>
                <p:oleObj name="Equation" r:id="rId5" imgW="2273040" imgH="279360" progId="Equation.DSMT4">
                  <p:embed/>
                  <p:pic>
                    <p:nvPicPr>
                      <p:cNvPr id="0" name=""/>
                      <p:cNvPicPr/>
                      <p:nvPr/>
                    </p:nvPicPr>
                    <p:blipFill>
                      <a:blip r:embed="rId6"/>
                      <a:stretch>
                        <a:fillRect/>
                      </a:stretch>
                    </p:blipFill>
                    <p:spPr>
                      <a:xfrm>
                        <a:off x="710819" y="2947711"/>
                        <a:ext cx="2500630" cy="307340"/>
                      </a:xfrm>
                      <a:prstGeom prst="rect">
                        <a:avLst/>
                      </a:prstGeom>
                    </p:spPr>
                  </p:pic>
                </p:oleObj>
              </mc:Fallback>
            </mc:AlternateContent>
          </a:graphicData>
        </a:graphic>
      </p:graphicFrame>
      <p:pic>
        <p:nvPicPr>
          <p:cNvPr id="10" name="Picture 9" descr="An Excel sheet shows two tables for profit model. A table titled, data, and a table titled, model. The table titled, data, has 1 row and 4 columns. The columns have the following headings from left to right. Unit price, Unit cost, Fixed cost, Demand. The row entries are as follows. Row 1. $40, $24, $400,000.00, 50,000. Likewise, the table titled, model, has 2 rows and 7 columns. The columns have the following headings from left to right. Unit price, Quantity sold, Revenue, Unit cost, Quantity produced, Variable cost, Fixed cost. The row entries are as follows. Row 1. $40, 40,000, blank, $24, 40,000, blank, blank. Row 2. Blank, blank, $1,600,000.00, blank, blank, $960,000.00, $400,000.00. Profit, $240, 000.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790" y="3352544"/>
            <a:ext cx="2413210" cy="2861594"/>
          </a:xfrm>
          <a:prstGeom prst="rect">
            <a:avLst/>
          </a:prstGeom>
        </p:spPr>
      </p:pic>
      <p:pic>
        <p:nvPicPr>
          <p:cNvPr id="11" name="Picture 10" descr="An Excel sheet shows two tables for profit model. The first table titled, data, has 1 row and 4 columns. The columns have the following headings from left to right. Unit price, Unit cost, Fixed cost, Demand. The row entries are as follows. Row 1. 40, 24, 400000, 50000. The second table titled, model, has 2 rows and 7 columns. The columns have the following headings from left to right. Unit price, Quantity sold, Revenue, Unit cost, Quantity produced, Variable cost, Fixed cost. The row entries are as follows. Row 1. = B 5, = minimum left parenthesis B 8 comma B 18 right parenthesis, blank, = B 6, 40,000, blank, blank. Row 2. Blank, blank, = B 13 times B 14, blank, blank, = B 17 times B 18, = B 7. Profit = C15 minus C19 minus C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6770" y="3352544"/>
            <a:ext cx="2483742" cy="2881745"/>
          </a:xfrm>
          <a:prstGeom prst="rect">
            <a:avLst/>
          </a:prstGeom>
        </p:spPr>
      </p:pic>
    </p:spTree>
    <p:extLst>
      <p:ext uri="{BB962C8B-B14F-4D97-AF65-F5344CB8AC3E}">
        <p14:creationId xmlns:p14="http://schemas.microsoft.com/office/powerpoint/2010/main" val="1306103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11.5: </a:t>
            </a:r>
            <a:r>
              <a:rPr lang="en-US" sz="3600" b="1" i="0" u="none" strike="noStrike" cap="none" dirty="0">
                <a:solidFill>
                  <a:srgbClr val="007FA3"/>
                </a:solidFill>
                <a:latin typeface="+mj-lt"/>
                <a:ea typeface="Arial"/>
                <a:cs typeface="Arial"/>
                <a:sym typeface="Arial"/>
              </a:rPr>
              <a:t>Modeling Net Income on a </a:t>
            </a:r>
            <a:r>
              <a:rPr lang="en-US" sz="3600" b="1" i="0" u="none" strike="noStrike" cap="none" dirty="0" smtClean="0">
                <a:solidFill>
                  <a:srgbClr val="007FA3"/>
                </a:solidFill>
                <a:latin typeface="+mj-lt"/>
                <a:ea typeface="Arial"/>
                <a:cs typeface="Arial"/>
                <a:sym typeface="Arial"/>
              </a:rPr>
              <a:t>Spreadsheet </a:t>
            </a:r>
            <a:r>
              <a:rPr lang="en-US" sz="2000" b="0" i="0" u="none" strike="noStrike" cap="none" dirty="0" smtClean="0">
                <a:solidFill>
                  <a:srgbClr val="007FA3"/>
                </a:solidFill>
                <a:latin typeface="+mj-lt"/>
                <a:ea typeface="Arial"/>
                <a:cs typeface="Arial"/>
                <a:sym typeface="Arial"/>
              </a:rPr>
              <a:t>(1 of 4)</a:t>
            </a:r>
            <a:endParaRPr sz="2000" b="0" i="0" u="none" strike="noStrike" cap="none" dirty="0">
              <a:solidFill>
                <a:srgbClr val="007FA3"/>
              </a:solidFill>
              <a:latin typeface="+mj-lt"/>
              <a:ea typeface="Arial"/>
              <a:cs typeface="Arial"/>
              <a:sym typeface="Arial"/>
            </a:endParaRPr>
          </a:p>
        </p:txBody>
      </p:sp>
      <p:sp>
        <p:nvSpPr>
          <p:cNvPr id="338"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50" lvl="0" indent="-255650">
              <a:buSzPts val="2400"/>
            </a:pPr>
            <a:r>
              <a:rPr lang="en-US" sz="2400" b="0" i="0" u="none" strike="noStrike" cap="none" dirty="0">
                <a:solidFill>
                  <a:srgbClr val="000000"/>
                </a:solidFill>
                <a:latin typeface="+mn-lt"/>
                <a:sym typeface="Arial"/>
              </a:rPr>
              <a:t>Gross profit = sales </a:t>
            </a:r>
            <a:r>
              <a:rPr lang="en-US" sz="2400" dirty="0">
                <a:latin typeface="+mn-lt"/>
              </a:rPr>
              <a:t>−</a:t>
            </a:r>
            <a:r>
              <a:rPr lang="en-US" sz="2400" b="0" i="0" u="none" strike="noStrike" cap="none" dirty="0" smtClean="0">
                <a:solidFill>
                  <a:srgbClr val="000000"/>
                </a:solidFill>
                <a:latin typeface="+mn-lt"/>
                <a:sym typeface="Arial"/>
              </a:rPr>
              <a:t> </a:t>
            </a:r>
            <a:r>
              <a:rPr lang="en-US" sz="2400" b="0" i="0" u="none" strike="noStrike" cap="none" dirty="0">
                <a:solidFill>
                  <a:srgbClr val="000000"/>
                </a:solidFill>
                <a:latin typeface="+mn-lt"/>
                <a:sym typeface="Arial"/>
              </a:rPr>
              <a:t>cost of goods sold</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Operating expenses = administrative expenses + selling expenses + depreciation expenses</a:t>
            </a:r>
            <a:endParaRPr sz="2400" dirty="0">
              <a:latin typeface="+mn-lt"/>
            </a:endParaRPr>
          </a:p>
          <a:p>
            <a:pPr marL="255650" lvl="0" indent="-255650">
              <a:buSzPts val="2400"/>
            </a:pPr>
            <a:r>
              <a:rPr lang="en-US" sz="2400" b="0" i="0" u="none" strike="noStrike" cap="none" dirty="0">
                <a:solidFill>
                  <a:srgbClr val="000000"/>
                </a:solidFill>
                <a:latin typeface="+mn-lt"/>
                <a:sym typeface="Arial"/>
              </a:rPr>
              <a:t>Net operating income = gross profit </a:t>
            </a:r>
            <a:r>
              <a:rPr lang="en-US" sz="2400" dirty="0">
                <a:latin typeface="+mn-lt"/>
              </a:rPr>
              <a:t>−</a:t>
            </a:r>
            <a:r>
              <a:rPr lang="en-US" sz="2400" b="0" i="0" u="none" strike="noStrike" cap="none" dirty="0" smtClean="0">
                <a:solidFill>
                  <a:srgbClr val="000000"/>
                </a:solidFill>
                <a:latin typeface="+mn-lt"/>
                <a:sym typeface="Arial"/>
              </a:rPr>
              <a:t> </a:t>
            </a:r>
            <a:r>
              <a:rPr lang="en-US" sz="2400" b="0" i="0" u="none" strike="noStrike" cap="none" dirty="0">
                <a:solidFill>
                  <a:srgbClr val="000000"/>
                </a:solidFill>
                <a:latin typeface="+mn-lt"/>
                <a:sym typeface="Arial"/>
              </a:rPr>
              <a:t>operating expenses</a:t>
            </a:r>
            <a:endParaRPr sz="2400" dirty="0">
              <a:latin typeface="+mn-lt"/>
            </a:endParaRPr>
          </a:p>
          <a:p>
            <a:pPr marL="255650" lvl="0" indent="-255650">
              <a:buSzPts val="2400"/>
            </a:pPr>
            <a:r>
              <a:rPr lang="en-US" sz="2400" b="0" i="0" u="none" strike="noStrike" cap="none" dirty="0">
                <a:solidFill>
                  <a:srgbClr val="000000"/>
                </a:solidFill>
                <a:latin typeface="+mn-lt"/>
                <a:sym typeface="Arial"/>
              </a:rPr>
              <a:t>Earnings before taxes = net operating income </a:t>
            </a:r>
            <a:r>
              <a:rPr lang="en-US" sz="2400" dirty="0">
                <a:latin typeface="+mn-lt"/>
              </a:rPr>
              <a:t>−</a:t>
            </a:r>
            <a:r>
              <a:rPr lang="en-US" sz="2400" b="0" i="0" u="none" strike="noStrike" cap="none" dirty="0" smtClean="0">
                <a:solidFill>
                  <a:srgbClr val="000000"/>
                </a:solidFill>
                <a:latin typeface="+mn-lt"/>
                <a:sym typeface="Arial"/>
              </a:rPr>
              <a:t> </a:t>
            </a:r>
            <a:r>
              <a:rPr lang="en-US" sz="2400" b="0" i="0" u="none" strike="noStrike" cap="none" dirty="0">
                <a:solidFill>
                  <a:srgbClr val="000000"/>
                </a:solidFill>
                <a:latin typeface="+mn-lt"/>
                <a:sym typeface="Arial"/>
              </a:rPr>
              <a:t>interest expense</a:t>
            </a:r>
            <a:endParaRPr sz="2400" dirty="0">
              <a:latin typeface="+mn-lt"/>
            </a:endParaRPr>
          </a:p>
          <a:p>
            <a:pPr marL="255650" lvl="0" indent="-255650">
              <a:buSzPts val="2400"/>
            </a:pPr>
            <a:r>
              <a:rPr lang="en-US" sz="2400" b="0" i="0" u="none" strike="noStrike" cap="none" dirty="0">
                <a:solidFill>
                  <a:srgbClr val="000000"/>
                </a:solidFill>
                <a:latin typeface="+mn-lt"/>
                <a:sym typeface="Arial"/>
              </a:rPr>
              <a:t>Net income = earnings before taxes </a:t>
            </a:r>
            <a:r>
              <a:rPr lang="en-US" sz="2400" dirty="0">
                <a:latin typeface="+mn-lt"/>
              </a:rPr>
              <a:t>−</a:t>
            </a:r>
            <a:r>
              <a:rPr lang="en-US" sz="2400" b="0" i="0" u="none" strike="noStrike" cap="none" dirty="0" smtClean="0">
                <a:solidFill>
                  <a:srgbClr val="000000"/>
                </a:solidFill>
                <a:latin typeface="+mn-lt"/>
                <a:sym typeface="Arial"/>
              </a:rPr>
              <a:t> </a:t>
            </a:r>
            <a:r>
              <a:rPr lang="en-US" sz="2400" b="0" i="0" u="none" strike="noStrike" cap="none" dirty="0">
                <a:solidFill>
                  <a:srgbClr val="000000"/>
                </a:solidFill>
                <a:latin typeface="+mn-lt"/>
                <a:sym typeface="Arial"/>
              </a:rPr>
              <a:t>taxes</a:t>
            </a:r>
            <a:endParaRPr sz="2400" dirty="0">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r>
              <a:rPr lang="en-US" dirty="0">
                <a:latin typeface="+mj-lt"/>
              </a:rPr>
              <a:t>Example 11.5: Modeling Net Income on a Spreadsheet </a:t>
            </a:r>
            <a:r>
              <a:rPr lang="en-US" sz="2000" b="0" dirty="0" smtClean="0">
                <a:latin typeface="+mj-lt"/>
              </a:rPr>
              <a:t>(2 </a:t>
            </a:r>
            <a:r>
              <a:rPr lang="en-US" sz="2000" b="0" dirty="0">
                <a:latin typeface="+mj-lt"/>
              </a:rPr>
              <a:t>of 4)</a:t>
            </a:r>
            <a:endParaRPr sz="2000" b="0" i="0" u="none" strike="noStrike" cap="none" dirty="0">
              <a:solidFill>
                <a:srgbClr val="007FA3"/>
              </a:solidFill>
              <a:latin typeface="+mj-lt"/>
              <a:sym typeface="Arial"/>
            </a:endParaRPr>
          </a:p>
        </p:txBody>
      </p:sp>
      <p:sp>
        <p:nvSpPr>
          <p:cNvPr id="344" name="Content Placeholder 2"/>
          <p:cNvSpPr txBox="1">
            <a:spLocks noGrp="1"/>
          </p:cNvSpPr>
          <p:nvPr>
            <p:ph type="body" idx="1"/>
          </p:nvPr>
        </p:nvSpPr>
        <p:spPr>
          <a:xfrm>
            <a:off x="457200" y="1600201"/>
            <a:ext cx="8229600" cy="180892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Simple model:</a:t>
            </a:r>
            <a:endParaRPr sz="2400" b="0" i="0" u="none" strike="noStrike" cap="none" dirty="0">
              <a:solidFill>
                <a:schemeClr val="dk1"/>
              </a:solidFill>
              <a:latin typeface="+mn-lt"/>
              <a:sym typeface="Arial"/>
            </a:endParaRPr>
          </a:p>
          <a:p>
            <a:pPr marL="742950" lvl="1" indent="-285750">
              <a:buSzPct val="100000"/>
            </a:pPr>
            <a:r>
              <a:rPr lang="en-US" sz="2400" b="0" i="0" u="none" strike="noStrike" cap="none" dirty="0">
                <a:solidFill>
                  <a:schemeClr val="dk1"/>
                </a:solidFill>
                <a:latin typeface="+mn-lt"/>
                <a:sym typeface="Arial"/>
              </a:rPr>
              <a:t>net income = sales </a:t>
            </a:r>
            <a:r>
              <a:rPr lang="en-US" sz="2400" dirty="0">
                <a:latin typeface="+mn-lt"/>
              </a:rPr>
              <a:t>−</a:t>
            </a:r>
            <a:r>
              <a:rPr lang="en-US" sz="2400" b="0" i="0" u="none" strike="noStrike" cap="none" dirty="0" smtClean="0">
                <a:solidFill>
                  <a:schemeClr val="dk1"/>
                </a:solidFill>
                <a:latin typeface="+mn-lt"/>
                <a:sym typeface="Arial"/>
              </a:rPr>
              <a:t> </a:t>
            </a:r>
            <a:r>
              <a:rPr lang="en-US" sz="2400" b="0" i="0" u="none" strike="noStrike" cap="none" dirty="0">
                <a:solidFill>
                  <a:schemeClr val="dk1"/>
                </a:solidFill>
                <a:latin typeface="+mn-lt"/>
                <a:sym typeface="Arial"/>
              </a:rPr>
              <a:t>cost of goods sold </a:t>
            </a:r>
            <a:r>
              <a:rPr lang="en-US" sz="2400" dirty="0">
                <a:latin typeface="+mn-lt"/>
              </a:rPr>
              <a:t>−</a:t>
            </a:r>
            <a:r>
              <a:rPr lang="en-US" sz="2400" b="0" i="0" u="none" strike="noStrike" cap="none" dirty="0" smtClean="0">
                <a:solidFill>
                  <a:schemeClr val="dk1"/>
                </a:solidFill>
                <a:latin typeface="+mn-lt"/>
                <a:sym typeface="Arial"/>
              </a:rPr>
              <a:t> </a:t>
            </a:r>
            <a:r>
              <a:rPr lang="en-US" sz="2400" b="0" i="0" u="none" strike="noStrike" cap="none" dirty="0">
                <a:solidFill>
                  <a:schemeClr val="dk1"/>
                </a:solidFill>
                <a:latin typeface="+mn-lt"/>
                <a:sym typeface="Arial"/>
              </a:rPr>
              <a:t>administrative </a:t>
            </a:r>
            <a:r>
              <a:rPr lang="en-US" sz="2400" b="0" i="0" u="none" strike="noStrike" cap="none" dirty="0" smtClean="0">
                <a:solidFill>
                  <a:schemeClr val="dk1"/>
                </a:solidFill>
                <a:latin typeface="+mn-lt"/>
                <a:sym typeface="Arial"/>
              </a:rPr>
              <a:t>expenses </a:t>
            </a:r>
            <a:r>
              <a:rPr lang="en-US" sz="2400" dirty="0">
                <a:latin typeface="+mn-lt"/>
              </a:rPr>
              <a:t>−</a:t>
            </a:r>
            <a:r>
              <a:rPr lang="en-US" sz="2400" dirty="0" smtClean="0">
                <a:latin typeface="+mn-lt"/>
              </a:rPr>
              <a:t> </a:t>
            </a:r>
            <a:r>
              <a:rPr lang="en-US" sz="2400" dirty="0">
                <a:latin typeface="+mn-lt"/>
              </a:rPr>
              <a:t>selling expenses −</a:t>
            </a:r>
            <a:r>
              <a:rPr lang="en-US" sz="2400" dirty="0" smtClean="0">
                <a:latin typeface="+mn-lt"/>
              </a:rPr>
              <a:t> </a:t>
            </a:r>
            <a:r>
              <a:rPr lang="en-US" sz="2400" dirty="0">
                <a:latin typeface="+mn-lt"/>
              </a:rPr>
              <a:t>depreciation expenses −</a:t>
            </a:r>
            <a:r>
              <a:rPr lang="en-US" sz="2400" dirty="0" smtClean="0">
                <a:latin typeface="+mn-lt"/>
              </a:rPr>
              <a:t> </a:t>
            </a:r>
            <a:r>
              <a:rPr lang="en-US" sz="2400" dirty="0">
                <a:latin typeface="+mn-lt"/>
              </a:rPr>
              <a:t>interest expense −</a:t>
            </a:r>
            <a:r>
              <a:rPr lang="en-US" sz="2400" dirty="0" smtClean="0">
                <a:latin typeface="+mn-lt"/>
              </a:rPr>
              <a:t> taxes</a:t>
            </a:r>
            <a:endParaRPr lang="en-US" sz="2400" dirty="0">
              <a:latin typeface="+mn-lt"/>
            </a:endParaRPr>
          </a:p>
        </p:txBody>
      </p:sp>
      <p:pic>
        <p:nvPicPr>
          <p:cNvPr id="3" name="Picture 2" descr="An Excel sheet titled, net income model, displays a table titled, data. The table has 1 row and 7 columns. The columns have the following headings from left to right. Sales, Cost of goods sold, Administrative expenses, Selling expenses, Depreciation expenses, Interest expense, Taxes. The row entries are as follows. Row 1. $5,000,000, $3,200,000, $250,000, $450,000, $325,000, $35,000, $296,000. The table, model, shows the following data. Net income, $444,000 = B 5 minus sum left parenthesis B 6 and B 11 right parenthesis. Net income, $ 444,000 = B 18 minus B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507" y="3558995"/>
            <a:ext cx="4448568" cy="268526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11.5: Modeling Net Income on a Spreadsheet </a:t>
            </a:r>
            <a:r>
              <a:rPr lang="en-US" sz="2000" b="0" dirty="0" smtClean="0">
                <a:latin typeface="+mj-lt"/>
              </a:rPr>
              <a:t>(3 </a:t>
            </a:r>
            <a:r>
              <a:rPr lang="en-US" sz="2000" b="0" dirty="0">
                <a:latin typeface="+mj-lt"/>
              </a:rPr>
              <a:t>of 4)</a:t>
            </a:r>
            <a:endParaRPr sz="2000" b="0" i="0" u="none" strike="noStrike" cap="none" dirty="0">
              <a:solidFill>
                <a:srgbClr val="007FA3"/>
              </a:solidFill>
              <a:latin typeface="+mj-lt"/>
              <a:sym typeface="Arial"/>
            </a:endParaRPr>
          </a:p>
        </p:txBody>
      </p:sp>
      <p:sp>
        <p:nvSpPr>
          <p:cNvPr id="352" name="Content Placeholder 2"/>
          <p:cNvSpPr txBox="1">
            <a:spLocks noGrp="1"/>
          </p:cNvSpPr>
          <p:nvPr>
            <p:ph type="body" idx="1"/>
          </p:nvPr>
        </p:nvSpPr>
        <p:spPr>
          <a:xfrm>
            <a:off x="457200" y="1600201"/>
            <a:ext cx="2895600" cy="57646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Data-model format</a:t>
            </a:r>
            <a:endParaRPr sz="2400" b="0" i="0" u="none" strike="noStrike" cap="none" dirty="0">
              <a:solidFill>
                <a:srgbClr val="000000"/>
              </a:solidFill>
              <a:latin typeface="+mn-lt"/>
              <a:ea typeface="Arial"/>
              <a:cs typeface="Arial"/>
              <a:sym typeface="Arial"/>
            </a:endParaRPr>
          </a:p>
        </p:txBody>
      </p:sp>
      <p:pic>
        <p:nvPicPr>
          <p:cNvPr id="3" name="Picture 2" descr="An Excel sheet titled, net income model, data model format. The sheet displays a table titled, data, and a table titled, model. The table titled, data, has 1 row and 7 columns. The columns have the following headings from left to right. Sales, Cost of goods sold, Administrative expenses, Selling expenses, Depreciation expenses, Interest expense, Taxes. The row entries are as follows. Row 1. $5,000,000, $3,200,000, $250,000, $450,000, $325,000, $35,000, $296,000. The table titled, model, has 2 rows and 4 columns. The columns have the following headings from left to right. Gross profit, Operating expenses, Net operating income, Earnings before taxes. The row entries are as follows. Row 1. $1,800,000, $1,025,000, $775,000, $740,000. Row 2. = B 5 minus B 6, = sum left parenthesis B 7 and B 9 right parenthesis, = B 15 minus B 16, = B 17 minus B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921" y="2367285"/>
            <a:ext cx="4688378" cy="384602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11.5: Modeling Net Income on a Spreadsheet </a:t>
            </a:r>
            <a:r>
              <a:rPr lang="en-US" sz="2000" b="0" dirty="0" smtClean="0">
                <a:latin typeface="+mj-lt"/>
              </a:rPr>
              <a:t>(4 </a:t>
            </a:r>
            <a:r>
              <a:rPr lang="en-US" sz="2000" b="0" dirty="0">
                <a:latin typeface="+mj-lt"/>
              </a:rPr>
              <a:t>of 4)</a:t>
            </a:r>
            <a:endParaRPr sz="2000" b="0" i="0" u="none" strike="noStrike" cap="none" dirty="0">
              <a:solidFill>
                <a:srgbClr val="007FA3"/>
              </a:solidFill>
              <a:latin typeface="+mj-lt"/>
              <a:sym typeface="Arial"/>
            </a:endParaRPr>
          </a:p>
        </p:txBody>
      </p:sp>
      <p:sp>
        <p:nvSpPr>
          <p:cNvPr id="359" name="Content Placeholder 2"/>
          <p:cNvSpPr txBox="1">
            <a:spLocks noGrp="1"/>
          </p:cNvSpPr>
          <p:nvPr>
            <p:ph type="body" idx="1"/>
          </p:nvPr>
        </p:nvSpPr>
        <p:spPr>
          <a:xfrm>
            <a:off x="457200" y="1600200"/>
            <a:ext cx="4253948" cy="64604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rgbClr val="000000"/>
                </a:solidFill>
                <a:latin typeface="+mn-lt"/>
                <a:ea typeface="Arial"/>
                <a:cs typeface="Arial"/>
                <a:sym typeface="Arial"/>
              </a:rPr>
              <a:t>Pro forma income statement</a:t>
            </a:r>
            <a:endParaRPr sz="2400" b="0" i="0" u="none" strike="noStrike" cap="none" dirty="0">
              <a:solidFill>
                <a:srgbClr val="000000"/>
              </a:solidFill>
              <a:latin typeface="+mn-lt"/>
              <a:ea typeface="Arial"/>
              <a:cs typeface="Arial"/>
              <a:sym typeface="Arial"/>
            </a:endParaRPr>
          </a:p>
        </p:txBody>
      </p:sp>
      <p:pic>
        <p:nvPicPr>
          <p:cNvPr id="3" name="Picture 2" descr="An Excel sheet titled, Pro forma income statement, shows 5 tables. The first table has 2 rows and 3 columns. The columns have the following headings from left to right. Sales, Cost of goods sold, Gross profit. The row entries are as follows. Row 1. 5,000,000, negative $3,200,000, 1,800,000. Row 2. Blank blank, = C 3 + C 4. The second table titled, operating expenses, has 3 rows and 4 columns. The columns have the following headings from left to right. Administrative expenses, Selling expenses, Depreciation expenses, Total. The row entries are as follows. Row 1. $250,000, $450,000, $325,000, blank. Row 2. Blank, blank, blank, negative $1,025,000. Row 3. Blank, blank, blank, = negative left parenthesis sum left parenthesis B 8 and B 10 right parenthesis right parenthesis. The third table has 2 rows and 2 columns. The columns have the following headings from left to right. Net operating income, Interest expense. The row entries are as follows. Row 1. $775,000, negative $35,000. Row 2. = C 5 + C 11, blank. The fourth table has 2 rows and 2 columns. The columns have the following headings from left to right. Earnings before taxes, Taxes. The row entries are as follows. Row 1. 740000, negative $296,000. Row 2. = C 13 + C 14. The fifth table is as follows. Net income, $444,000 = C 16 + C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309" y="2526792"/>
            <a:ext cx="5031971" cy="359664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Spreadsheet Quality</a:t>
            </a:r>
            <a:endParaRPr sz="3600" b="1" i="0" u="none" strike="noStrike" cap="none" dirty="0">
              <a:solidFill>
                <a:srgbClr val="007FA3"/>
              </a:solidFill>
              <a:latin typeface="+mj-lt"/>
              <a:ea typeface="Arial"/>
              <a:cs typeface="Arial"/>
              <a:sym typeface="Arial"/>
            </a:endParaRPr>
          </a:p>
        </p:txBody>
      </p:sp>
      <p:sp>
        <p:nvSpPr>
          <p:cNvPr id="326" name="Content Placeholder 2"/>
          <p:cNvSpPr txBox="1">
            <a:spLocks noGrp="1"/>
          </p:cNvSpPr>
          <p:nvPr>
            <p:ph type="body" idx="1"/>
          </p:nvPr>
        </p:nvSpPr>
        <p:spPr>
          <a:xfrm>
            <a:off x="457200" y="1600200"/>
            <a:ext cx="8229600" cy="3776869"/>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Building spreadsheet models (called </a:t>
            </a:r>
            <a:r>
              <a:rPr lang="en-US" sz="2400" b="1" i="0" u="none" strike="noStrike" cap="none" dirty="0">
                <a:solidFill>
                  <a:srgbClr val="000000"/>
                </a:solidFill>
                <a:latin typeface="+mn-lt"/>
                <a:sym typeface="Arial"/>
              </a:rPr>
              <a:t>spreadsheet engineering</a:t>
            </a:r>
            <a:r>
              <a:rPr lang="en-US" sz="2400" b="0" i="0" u="none" strike="noStrike" cap="none" dirty="0">
                <a:solidFill>
                  <a:srgbClr val="000000"/>
                </a:solidFill>
                <a:latin typeface="+mn-lt"/>
                <a:sym typeface="Arial"/>
              </a:rPr>
              <a:t>) is part art and part science.</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Spreadsheets need to be</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accurate,</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understandable, and</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user friendly.</a:t>
            </a:r>
            <a:endParaRPr sz="2400" dirty="0">
              <a:latin typeface="+mn-lt"/>
            </a:endParaRPr>
          </a:p>
          <a:p>
            <a:pPr marL="255650" marR="0" lvl="0" indent="-255650" algn="l" rtl="0">
              <a:spcAft>
                <a:spcPts val="0"/>
              </a:spcAft>
              <a:buClr>
                <a:srgbClr val="007FA3"/>
              </a:buClr>
              <a:buSzPts val="2400"/>
              <a:buFont typeface="Arial"/>
              <a:buChar char="•"/>
            </a:pPr>
            <a:r>
              <a:rPr lang="en-US" sz="2400" b="1" i="0" u="none" strike="noStrike" cap="none" dirty="0">
                <a:solidFill>
                  <a:srgbClr val="000000"/>
                </a:solidFill>
                <a:latin typeface="+mn-lt"/>
                <a:sym typeface="Arial"/>
              </a:rPr>
              <a:t>Verification</a:t>
            </a:r>
            <a:r>
              <a:rPr lang="en-US" sz="2400" b="0" i="0" u="none" strike="noStrike" cap="none" dirty="0">
                <a:solidFill>
                  <a:srgbClr val="000000"/>
                </a:solidFill>
                <a:latin typeface="+mn-lt"/>
                <a:sym typeface="Arial"/>
              </a:rPr>
              <a:t> is the process of ensuring that a model is accurate and free from logical errors.</a:t>
            </a:r>
            <a:endParaRPr sz="24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Improving Spreadsheet Quality</a:t>
            </a:r>
            <a:endParaRPr sz="3600" b="1" i="0" u="none" strike="noStrike" cap="none" dirty="0">
              <a:solidFill>
                <a:srgbClr val="007FA3"/>
              </a:solidFill>
              <a:latin typeface="+mj-lt"/>
              <a:ea typeface="Arial"/>
              <a:cs typeface="Arial"/>
              <a:sym typeface="Arial"/>
            </a:endParaRPr>
          </a:p>
        </p:txBody>
      </p:sp>
      <p:sp>
        <p:nvSpPr>
          <p:cNvPr id="332"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Improve the design and format of the spreadsheet itself.</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Sketch a logical design of the spreadsheet.</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Break complex formulas into smaller pieces</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Design the spreadsheet in a form that the end user can easily interpret and understand</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Improve the process used to develop a spreadsheet.</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Work on one part at a time</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Check formula results with simple numbers</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Inspect your results carefully and use appropriate tools available in Excel.</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0" u="none" strike="noStrike" cap="none" dirty="0">
                <a:solidFill>
                  <a:srgbClr val="000000"/>
                </a:solidFill>
                <a:latin typeface="+mn-lt"/>
                <a:sym typeface="Arial"/>
              </a:rPr>
              <a:t>Use Excel auditing tools</a:t>
            </a:r>
            <a:endParaRPr sz="20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Data Validation</a:t>
            </a:r>
            <a:endParaRPr lang="en-US" dirty="0">
              <a:latin typeface="+mj-lt"/>
            </a:endParaRPr>
          </a:p>
        </p:txBody>
      </p:sp>
      <p:sp>
        <p:nvSpPr>
          <p:cNvPr id="3" name="Content Placeholder 2"/>
          <p:cNvSpPr>
            <a:spLocks noGrp="1"/>
          </p:cNvSpPr>
          <p:nvPr>
            <p:ph type="body" idx="1"/>
          </p:nvPr>
        </p:nvSpPr>
        <p:spPr>
          <a:xfrm>
            <a:off x="457200" y="1600200"/>
            <a:ext cx="8164286" cy="4525963"/>
          </a:xfrm>
        </p:spPr>
        <p:txBody>
          <a:bodyPr/>
          <a:lstStyle/>
          <a:p>
            <a:pPr marL="256032" indent="-256032"/>
            <a:r>
              <a:rPr lang="en-US" dirty="0" smtClean="0">
                <a:latin typeface="+mn-lt"/>
              </a:rPr>
              <a:t>An Excel </a:t>
            </a:r>
            <a:r>
              <a:rPr lang="en-US" dirty="0">
                <a:latin typeface="+mn-lt"/>
              </a:rPr>
              <a:t>tool </a:t>
            </a:r>
            <a:r>
              <a:rPr lang="en-US" dirty="0" smtClean="0">
                <a:latin typeface="+mn-lt"/>
              </a:rPr>
              <a:t>that allows </a:t>
            </a:r>
            <a:r>
              <a:rPr lang="en-US" dirty="0">
                <a:latin typeface="+mn-lt"/>
              </a:rPr>
              <a:t>you to define </a:t>
            </a:r>
            <a:r>
              <a:rPr lang="en-US" dirty="0" smtClean="0">
                <a:latin typeface="+mn-lt"/>
              </a:rPr>
              <a:t>acceptable input </a:t>
            </a:r>
            <a:r>
              <a:rPr lang="en-US" dirty="0">
                <a:latin typeface="+mn-lt"/>
              </a:rPr>
              <a:t>values in a spreadsheet and provides an error alert if an invalid entry is made</a:t>
            </a:r>
            <a:r>
              <a:rPr lang="en-US" dirty="0" smtClean="0">
                <a:latin typeface="+mn-lt"/>
              </a:rPr>
              <a:t>.</a:t>
            </a:r>
          </a:p>
          <a:p>
            <a:pPr marL="740664" lvl="1" indent="-283464"/>
            <a:r>
              <a:rPr lang="en-US" dirty="0" smtClean="0">
                <a:latin typeface="+mn-lt"/>
              </a:rPr>
              <a:t>Data &gt; Data Tools </a:t>
            </a:r>
          </a:p>
          <a:p>
            <a:pPr marL="740664" lvl="1" indent="-283464"/>
            <a:r>
              <a:rPr lang="en-US" dirty="0" smtClean="0">
                <a:latin typeface="+mn-lt"/>
              </a:rPr>
              <a:t>Select </a:t>
            </a:r>
            <a:r>
              <a:rPr lang="en-US" dirty="0">
                <a:latin typeface="+mn-lt"/>
              </a:rPr>
              <a:t>the cell range, click on </a:t>
            </a:r>
            <a:r>
              <a:rPr lang="en-US" dirty="0" smtClean="0">
                <a:latin typeface="+mn-lt"/>
              </a:rPr>
              <a:t>Data Validation.</a:t>
            </a:r>
            <a:endParaRPr lang="en-US" i="1" dirty="0">
              <a:latin typeface="+mn-lt"/>
            </a:endParaRPr>
          </a:p>
          <a:p>
            <a:pPr marL="740664" lvl="1" indent="-283464"/>
            <a:r>
              <a:rPr lang="en-US" dirty="0" smtClean="0">
                <a:latin typeface="+mn-lt"/>
              </a:rPr>
              <a:t>Specify </a:t>
            </a:r>
            <a:r>
              <a:rPr lang="en-US" dirty="0">
                <a:latin typeface="+mn-lt"/>
              </a:rPr>
              <a:t>the criteria that Excel will use to flag invalid data</a:t>
            </a:r>
            <a:r>
              <a:rPr lang="en-US" dirty="0" smtClean="0">
                <a:latin typeface="+mn-lt"/>
              </a:rPr>
              <a:t>.</a:t>
            </a:r>
            <a:endParaRPr lang="en-US" dirty="0">
              <a:latin typeface="+mn-lt"/>
            </a:endParaRPr>
          </a:p>
        </p:txBody>
      </p:sp>
    </p:spTree>
    <p:extLst>
      <p:ext uri="{BB962C8B-B14F-4D97-AF65-F5344CB8AC3E}">
        <p14:creationId xmlns:p14="http://schemas.microsoft.com/office/powerpoint/2010/main" val="292435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Model-Building Strategies</a:t>
            </a:r>
            <a:endParaRPr sz="3600" b="1" i="0" u="none" strike="noStrike" cap="none" dirty="0">
              <a:solidFill>
                <a:srgbClr val="007FA3"/>
              </a:solidFill>
              <a:latin typeface="+mj-lt"/>
              <a:ea typeface="Arial"/>
              <a:cs typeface="Arial"/>
              <a:sym typeface="Arial"/>
            </a:endParaRPr>
          </a:p>
        </p:txBody>
      </p:sp>
      <p:sp>
        <p:nvSpPr>
          <p:cNvPr id="233" name="Content Placeholder 2"/>
          <p:cNvSpPr txBox="1">
            <a:spLocks noGrp="1"/>
          </p:cNvSpPr>
          <p:nvPr>
            <p:ph type="body" idx="1"/>
          </p:nvPr>
        </p:nvSpPr>
        <p:spPr>
          <a:xfrm>
            <a:off x="457200" y="1600200"/>
            <a:ext cx="8229600" cy="4724400"/>
          </a:xfrm>
          <a:prstGeom prst="rect">
            <a:avLst/>
          </a:prstGeom>
          <a:noFill/>
          <a:ln>
            <a:noFill/>
          </a:ln>
        </p:spPr>
        <p:txBody>
          <a:bodyPr spcFirstLastPara="1" wrap="square" lIns="0" tIns="0" rIns="0" bIns="0" anchor="t" anchorCtr="0">
            <a:noAutofit/>
          </a:bodyPr>
          <a:lstStyle/>
          <a:p>
            <a:pPr marL="255650" marR="0" lvl="0" indent="-255650" algn="l" rtl="0">
              <a:spcBef>
                <a:spcPts val="1500"/>
              </a:spcBef>
              <a:spcAft>
                <a:spcPts val="0"/>
              </a:spcAft>
              <a:buClr>
                <a:srgbClr val="007FA3"/>
              </a:buClr>
              <a:buSzPct val="100000"/>
              <a:buFont typeface="Arial"/>
              <a:buChar char="•"/>
            </a:pPr>
            <a:r>
              <a:rPr lang="en-US" sz="2600" b="0" i="0" u="none" strike="noStrike" cap="none" dirty="0" smtClean="0">
                <a:solidFill>
                  <a:srgbClr val="000000"/>
                </a:solidFill>
                <a:latin typeface="+mn-lt"/>
                <a:sym typeface="Arial"/>
              </a:rPr>
              <a:t>Building </a:t>
            </a:r>
            <a:r>
              <a:rPr lang="en-US" sz="2600" b="0" i="0" u="none" strike="noStrike" cap="none" dirty="0">
                <a:solidFill>
                  <a:srgbClr val="000000"/>
                </a:solidFill>
                <a:latin typeface="+mn-lt"/>
                <a:sym typeface="Arial"/>
              </a:rPr>
              <a:t>decision models is more of an art than a science.</a:t>
            </a:r>
            <a:endParaRPr sz="2600" dirty="0">
              <a:latin typeface="+mn-lt"/>
            </a:endParaRPr>
          </a:p>
          <a:p>
            <a:pPr marL="255650" marR="0" lvl="0" indent="-255650" algn="l" rtl="0">
              <a:spcBef>
                <a:spcPts val="1500"/>
              </a:spcBef>
              <a:spcAft>
                <a:spcPts val="0"/>
              </a:spcAft>
              <a:buClr>
                <a:srgbClr val="007FA3"/>
              </a:buClr>
              <a:buSzPct val="100000"/>
              <a:buFont typeface="Arial"/>
              <a:buChar char="•"/>
            </a:pPr>
            <a:r>
              <a:rPr lang="en-US" sz="2600" b="0" i="0" u="none" strike="noStrike" cap="none" dirty="0">
                <a:solidFill>
                  <a:srgbClr val="000000"/>
                </a:solidFill>
                <a:latin typeface="+mn-lt"/>
                <a:sym typeface="Arial"/>
              </a:rPr>
              <a:t>Creating good decision models requires:</a:t>
            </a:r>
            <a:endParaRPr sz="2600" dirty="0">
              <a:latin typeface="+mn-lt"/>
            </a:endParaRPr>
          </a:p>
          <a:p>
            <a:pPr marL="742950" marR="0" lvl="1" indent="-285750"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solid understanding of business functional areas</a:t>
            </a:r>
            <a:endParaRPr sz="2600" dirty="0">
              <a:latin typeface="+mn-lt"/>
            </a:endParaRPr>
          </a:p>
          <a:p>
            <a:pPr marL="742950" marR="0" lvl="1" indent="-285750"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knowledge of business practice and research</a:t>
            </a:r>
            <a:endParaRPr sz="2600" dirty="0">
              <a:latin typeface="+mn-lt"/>
            </a:endParaRPr>
          </a:p>
          <a:p>
            <a:pPr marL="742950" marR="0" lvl="1" indent="-285750" algn="l" rtl="0">
              <a:spcAft>
                <a:spcPts val="0"/>
              </a:spcAft>
              <a:buClr>
                <a:srgbClr val="007FA3"/>
              </a:buClr>
              <a:buSzPct val="100000"/>
              <a:buFont typeface="Arial"/>
              <a:buChar char="–"/>
            </a:pPr>
            <a:r>
              <a:rPr lang="en-US" sz="2600" b="0" i="0" u="none" strike="noStrike" cap="none" dirty="0">
                <a:solidFill>
                  <a:srgbClr val="000000"/>
                </a:solidFill>
                <a:latin typeface="+mn-lt"/>
                <a:sym typeface="Arial"/>
              </a:rPr>
              <a:t>logical skills</a:t>
            </a:r>
            <a:endParaRPr sz="2600" dirty="0">
              <a:latin typeface="+mn-lt"/>
            </a:endParaRPr>
          </a:p>
          <a:p>
            <a:pPr marL="255650" marR="0" lvl="0" indent="-255650" algn="l" rtl="0">
              <a:spcBef>
                <a:spcPts val="1500"/>
              </a:spcBef>
              <a:spcAft>
                <a:spcPts val="0"/>
              </a:spcAft>
              <a:buClr>
                <a:srgbClr val="007FA3"/>
              </a:buClr>
              <a:buSzPct val="100000"/>
              <a:buFont typeface="Arial"/>
              <a:buChar char="•"/>
            </a:pPr>
            <a:r>
              <a:rPr lang="en-US" sz="2600" b="0" i="0" u="none" strike="noStrike" cap="none" dirty="0">
                <a:solidFill>
                  <a:srgbClr val="000000"/>
                </a:solidFill>
                <a:latin typeface="+mn-lt"/>
                <a:sym typeface="Arial"/>
              </a:rPr>
              <a:t>It is best to start simple and enrich models as necessary.</a:t>
            </a:r>
            <a:endParaRPr sz="26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mj-lt"/>
              </a:rPr>
              <a:t>Example 11.6: Using Data Validation </a:t>
            </a:r>
            <a:r>
              <a:rPr lang="en-US" sz="2000" b="0" dirty="0" smtClean="0">
                <a:latin typeface="+mj-lt"/>
              </a:rPr>
              <a:t>(1 of 2)</a:t>
            </a:r>
            <a:endParaRPr lang="en-US" sz="2000" b="0" dirty="0">
              <a:latin typeface="+mj-lt"/>
            </a:endParaRPr>
          </a:p>
        </p:txBody>
      </p:sp>
      <p:sp>
        <p:nvSpPr>
          <p:cNvPr id="3" name="Content Placeholder 2"/>
          <p:cNvSpPr>
            <a:spLocks noGrp="1"/>
          </p:cNvSpPr>
          <p:nvPr>
            <p:ph type="body" idx="1"/>
          </p:nvPr>
        </p:nvSpPr>
        <p:spPr>
          <a:xfrm>
            <a:off x="457200" y="1600200"/>
            <a:ext cx="8229600" cy="1500809"/>
          </a:xfrm>
        </p:spPr>
        <p:txBody>
          <a:bodyPr/>
          <a:lstStyle/>
          <a:p>
            <a:pPr marL="256032" indent="-256032">
              <a:buSzPct val="100000"/>
            </a:pPr>
            <a:r>
              <a:rPr lang="en-US" sz="2400" dirty="0" smtClean="0">
                <a:latin typeface="+mn-lt"/>
              </a:rPr>
              <a:t>Outsourcing Decision Model</a:t>
            </a:r>
          </a:p>
          <a:p>
            <a:pPr marL="256032" indent="-256032">
              <a:buSzPct val="100000"/>
            </a:pPr>
            <a:r>
              <a:rPr lang="en-US" sz="2400" dirty="0" smtClean="0">
                <a:latin typeface="+mn-lt"/>
              </a:rPr>
              <a:t>Suppose that </a:t>
            </a:r>
            <a:r>
              <a:rPr lang="en-US" sz="2400" dirty="0">
                <a:latin typeface="+mn-lt"/>
              </a:rPr>
              <a:t>we know that the unit cost of any item is at least </a:t>
            </a:r>
            <a:r>
              <a:rPr lang="en-US" sz="2400" dirty="0" smtClean="0">
                <a:latin typeface="+mn-lt"/>
              </a:rPr>
              <a:t>$10 but </a:t>
            </a:r>
            <a:r>
              <a:rPr lang="en-US" sz="2400" dirty="0">
                <a:latin typeface="+mn-lt"/>
              </a:rPr>
              <a:t>no more than </a:t>
            </a:r>
            <a:r>
              <a:rPr lang="en-US" sz="2400" dirty="0" smtClean="0">
                <a:latin typeface="+mn-lt"/>
              </a:rPr>
              <a:t>$100.</a:t>
            </a:r>
            <a:endParaRPr lang="en-US" sz="2400" dirty="0">
              <a:latin typeface="+mn-lt"/>
            </a:endParaRPr>
          </a:p>
        </p:txBody>
      </p:sp>
      <p:pic>
        <p:nvPicPr>
          <p:cNvPr id="6" name="Picture 5" descr="An Excel sheet titled, outsourcing decision model, has three tables. The first table titled, manufactured in house, has 1 row and 2 columns. The columns have the following headings from left to right. Fixed cost, Unit variable cost. The row entries are as follows. Row 1. $50,000, $125. The second table titled, purchased from supplier, has 1 row and 2 columns. The columns have the following headings from left to right. Fixed cost, Unit variable cost. The row entries are as follows. Row 1. $50,000, $125. The third table titled, model, has 1 row and 2 columns. The columns have the following headings from left to right. Total manufacturing cost, Total purchased cost. The row entries are as follows. Row 1. $237,500, $262,500."/>
          <p:cNvPicPr>
            <a:picLocks noChangeAspect="1"/>
          </p:cNvPicPr>
          <p:nvPr/>
        </p:nvPicPr>
        <p:blipFill>
          <a:blip r:embed="rId2"/>
          <a:stretch>
            <a:fillRect/>
          </a:stretch>
        </p:blipFill>
        <p:spPr>
          <a:xfrm>
            <a:off x="2739993" y="3208482"/>
            <a:ext cx="3664014" cy="3084843"/>
          </a:xfrm>
          <a:prstGeom prst="rect">
            <a:avLst/>
          </a:prstGeom>
        </p:spPr>
      </p:pic>
    </p:spTree>
    <p:extLst>
      <p:ext uri="{BB962C8B-B14F-4D97-AF65-F5344CB8AC3E}">
        <p14:creationId xmlns:p14="http://schemas.microsoft.com/office/powerpoint/2010/main" val="9850514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Example 11.6: Using Data Validation </a:t>
            </a:r>
            <a:r>
              <a:rPr lang="en-US" sz="2000" b="0" dirty="0" smtClean="0">
                <a:latin typeface="+mj-lt"/>
              </a:rPr>
              <a:t>(2 </a:t>
            </a:r>
            <a:r>
              <a:rPr lang="en-US" sz="2000" b="0" dirty="0">
                <a:latin typeface="+mj-lt"/>
              </a:rPr>
              <a:t>of 2)</a:t>
            </a:r>
            <a:endParaRPr lang="en-US" sz="2000" dirty="0">
              <a:latin typeface="+mj-lt"/>
            </a:endParaRPr>
          </a:p>
        </p:txBody>
      </p:sp>
      <p:sp>
        <p:nvSpPr>
          <p:cNvPr id="3" name="Content Placeholder 2"/>
          <p:cNvSpPr>
            <a:spLocks noGrp="1"/>
          </p:cNvSpPr>
          <p:nvPr>
            <p:ph type="body" idx="1"/>
          </p:nvPr>
        </p:nvSpPr>
        <p:spPr>
          <a:xfrm>
            <a:off x="457200" y="1600201"/>
            <a:ext cx="3389243" cy="663013"/>
          </a:xfrm>
        </p:spPr>
        <p:txBody>
          <a:bodyPr/>
          <a:lstStyle/>
          <a:p>
            <a:pPr marL="256032" indent="-256032">
              <a:buSzPct val="100000"/>
            </a:pPr>
            <a:r>
              <a:rPr lang="en-US" sz="2400" dirty="0" smtClean="0">
                <a:latin typeface="+mn-lt"/>
              </a:rPr>
              <a:t>Data Validation dialog</a:t>
            </a:r>
            <a:endParaRPr lang="en-US" sz="2400" dirty="0">
              <a:latin typeface="+mn-lt"/>
            </a:endParaRPr>
          </a:p>
        </p:txBody>
      </p:sp>
      <p:pic>
        <p:nvPicPr>
          <p:cNvPr id="9" name="Picture 8" descr="A dialog box titled, data validation. Settings is selected. The parameters corresponding to validation criteria are as follows. Allow decimal and ignore blank. Data, between. Minimum, 10, maximum, 1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20" y="2571787"/>
            <a:ext cx="3591098" cy="2987040"/>
          </a:xfrm>
          <a:prstGeom prst="rect">
            <a:avLst/>
          </a:prstGeom>
        </p:spPr>
      </p:pic>
      <p:sp>
        <p:nvSpPr>
          <p:cNvPr id="4" name="Content Placeholder 3"/>
          <p:cNvSpPr>
            <a:spLocks noGrp="1"/>
          </p:cNvSpPr>
          <p:nvPr>
            <p:ph type="body" idx="2"/>
          </p:nvPr>
        </p:nvSpPr>
        <p:spPr>
          <a:xfrm>
            <a:off x="5625547" y="1804056"/>
            <a:ext cx="1759227" cy="434204"/>
          </a:xfrm>
        </p:spPr>
        <p:txBody>
          <a:bodyPr/>
          <a:lstStyle/>
          <a:p>
            <a:pPr marL="0" indent="0">
              <a:spcBef>
                <a:spcPts val="0"/>
              </a:spcBef>
              <a:buNone/>
            </a:pPr>
            <a:r>
              <a:rPr lang="en-US" sz="2400" dirty="0">
                <a:latin typeface="+mn-lt"/>
              </a:rPr>
              <a:t>Error Alert </a:t>
            </a:r>
          </a:p>
        </p:txBody>
      </p:sp>
      <p:pic>
        <p:nvPicPr>
          <p:cNvPr id="8" name="Picture 7" descr="A pop up window titled, invalid number. Error reads, the unit variable cost must be between $10.00 and $100.00. Three buttons are at the bottom of the window. The buttons are Retry, Cancel, and Hel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916" y="2552391"/>
            <a:ext cx="3768436" cy="1512916"/>
          </a:xfrm>
          <a:prstGeom prst="rect">
            <a:avLst/>
          </a:prstGeom>
        </p:spPr>
      </p:pic>
    </p:spTree>
    <p:extLst>
      <p:ext uri="{BB962C8B-B14F-4D97-AF65-F5344CB8AC3E}">
        <p14:creationId xmlns:p14="http://schemas.microsoft.com/office/powerpoint/2010/main" val="11501872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Descriptive Spreadsheet Models</a:t>
            </a:r>
            <a:endParaRPr lang="en-US" dirty="0">
              <a:latin typeface="+mj-lt"/>
            </a:endParaRPr>
          </a:p>
        </p:txBody>
      </p:sp>
      <p:sp>
        <p:nvSpPr>
          <p:cNvPr id="3" name="Content Placeholder 2"/>
          <p:cNvSpPr>
            <a:spLocks noGrp="1"/>
          </p:cNvSpPr>
          <p:nvPr>
            <p:ph type="body" idx="1"/>
          </p:nvPr>
        </p:nvSpPr>
        <p:spPr>
          <a:xfrm>
            <a:off x="457200" y="1600200"/>
            <a:ext cx="8130209" cy="4525963"/>
          </a:xfrm>
        </p:spPr>
        <p:txBody>
          <a:bodyPr/>
          <a:lstStyle/>
          <a:p>
            <a:pPr marL="256032" indent="-256032"/>
            <a:r>
              <a:rPr lang="en-US" dirty="0" smtClean="0">
                <a:latin typeface="+mn-lt"/>
              </a:rPr>
              <a:t>Descriptive models </a:t>
            </a:r>
            <a:r>
              <a:rPr lang="en-US" dirty="0">
                <a:latin typeface="+mn-lt"/>
              </a:rPr>
              <a:t>allow one to answer questions such as </a:t>
            </a:r>
            <a:endParaRPr lang="en-US" dirty="0" smtClean="0">
              <a:latin typeface="+mn-lt"/>
            </a:endParaRPr>
          </a:p>
          <a:p>
            <a:pPr marL="740664" lvl="1" indent="-283464"/>
            <a:r>
              <a:rPr lang="en-US" dirty="0" smtClean="0">
                <a:latin typeface="+mn-lt"/>
              </a:rPr>
              <a:t>“</a:t>
            </a:r>
            <a:r>
              <a:rPr lang="en-US" dirty="0">
                <a:latin typeface="+mn-lt"/>
              </a:rPr>
              <a:t>How many resources </a:t>
            </a:r>
            <a:r>
              <a:rPr lang="en-US" dirty="0" smtClean="0">
                <a:latin typeface="+mn-lt"/>
              </a:rPr>
              <a:t>do we </a:t>
            </a:r>
            <a:r>
              <a:rPr lang="en-US" dirty="0">
                <a:latin typeface="+mn-lt"/>
              </a:rPr>
              <a:t>need to meet estimated demand?” </a:t>
            </a:r>
            <a:endParaRPr lang="en-US" dirty="0" smtClean="0">
              <a:latin typeface="+mn-lt"/>
            </a:endParaRPr>
          </a:p>
          <a:p>
            <a:pPr marL="740664" lvl="1" indent="-283464"/>
            <a:r>
              <a:rPr lang="en-US" dirty="0" smtClean="0">
                <a:latin typeface="+mn-lt"/>
              </a:rPr>
              <a:t>“</a:t>
            </a:r>
            <a:r>
              <a:rPr lang="en-US" dirty="0">
                <a:latin typeface="+mn-lt"/>
              </a:rPr>
              <a:t>What would our profit be under </a:t>
            </a:r>
            <a:r>
              <a:rPr lang="en-US" dirty="0" smtClean="0">
                <a:latin typeface="+mn-lt"/>
              </a:rPr>
              <a:t>different scenarios?”</a:t>
            </a:r>
          </a:p>
          <a:p>
            <a:pPr marL="256032" indent="-256032"/>
            <a:r>
              <a:rPr lang="en-US" dirty="0" smtClean="0">
                <a:latin typeface="+mn-lt"/>
              </a:rPr>
              <a:t>A </a:t>
            </a:r>
            <a:r>
              <a:rPr lang="en-US" dirty="0">
                <a:latin typeface="+mn-lt"/>
              </a:rPr>
              <a:t>useful spreadsheet model need not be </a:t>
            </a:r>
            <a:r>
              <a:rPr lang="en-US" dirty="0" smtClean="0">
                <a:latin typeface="+mn-lt"/>
              </a:rPr>
              <a:t>complex!</a:t>
            </a:r>
            <a:endParaRPr lang="en-US" dirty="0">
              <a:latin typeface="+mn-lt"/>
            </a:endParaRPr>
          </a:p>
        </p:txBody>
      </p:sp>
    </p:spTree>
    <p:extLst>
      <p:ext uri="{BB962C8B-B14F-4D97-AF65-F5344CB8AC3E}">
        <p14:creationId xmlns:p14="http://schemas.microsoft.com/office/powerpoint/2010/main" val="950061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Staffing Models</a:t>
            </a:r>
            <a:endParaRPr lang="en-US" dirty="0">
              <a:latin typeface="+mj-lt"/>
            </a:endParaRPr>
          </a:p>
        </p:txBody>
      </p:sp>
      <p:sp>
        <p:nvSpPr>
          <p:cNvPr id="3" name="Content Placeholder 2"/>
          <p:cNvSpPr>
            <a:spLocks noGrp="1"/>
          </p:cNvSpPr>
          <p:nvPr>
            <p:ph type="body" idx="1"/>
          </p:nvPr>
        </p:nvSpPr>
        <p:spPr/>
        <p:txBody>
          <a:bodyPr/>
          <a:lstStyle/>
          <a:p>
            <a:pPr marL="256032" indent="-256032"/>
            <a:r>
              <a:rPr lang="en-US" dirty="0" smtClean="0">
                <a:latin typeface="+mn-lt"/>
              </a:rPr>
              <a:t>Staffing changes </a:t>
            </a:r>
            <a:r>
              <a:rPr lang="en-US" dirty="0">
                <a:latin typeface="+mn-lt"/>
              </a:rPr>
              <a:t>can be expensive </a:t>
            </a:r>
            <a:r>
              <a:rPr lang="en-US" dirty="0" smtClean="0">
                <a:latin typeface="+mn-lt"/>
              </a:rPr>
              <a:t>and time-consuming</a:t>
            </a:r>
            <a:r>
              <a:rPr lang="en-US" dirty="0">
                <a:latin typeface="+mn-lt"/>
              </a:rPr>
              <a:t>.</a:t>
            </a:r>
          </a:p>
          <a:p>
            <a:pPr marL="256032" indent="-256032"/>
            <a:r>
              <a:rPr lang="en-US" dirty="0" smtClean="0">
                <a:latin typeface="+mn-lt"/>
              </a:rPr>
              <a:t>Advance </a:t>
            </a:r>
            <a:r>
              <a:rPr lang="en-US" dirty="0">
                <a:latin typeface="+mn-lt"/>
              </a:rPr>
              <a:t>planning is vital so that </a:t>
            </a:r>
            <a:r>
              <a:rPr lang="en-US" dirty="0" smtClean="0">
                <a:latin typeface="+mn-lt"/>
              </a:rPr>
              <a:t>managers can </a:t>
            </a:r>
            <a:r>
              <a:rPr lang="en-US" dirty="0">
                <a:latin typeface="+mn-lt"/>
              </a:rPr>
              <a:t>make good decisions about overtime or reductions in work hours, or adding </a:t>
            </a:r>
            <a:r>
              <a:rPr lang="en-US" dirty="0" smtClean="0">
                <a:latin typeface="+mn-lt"/>
              </a:rPr>
              <a:t>or reducing </a:t>
            </a:r>
            <a:r>
              <a:rPr lang="en-US" dirty="0">
                <a:latin typeface="+mn-lt"/>
              </a:rPr>
              <a:t>temporary or permanent staff</a:t>
            </a:r>
            <a:r>
              <a:rPr lang="en-US" dirty="0" smtClean="0">
                <a:latin typeface="+mn-lt"/>
              </a:rPr>
              <a:t>.</a:t>
            </a:r>
            <a:endParaRPr lang="en-US" dirty="0">
              <a:latin typeface="+mn-lt"/>
            </a:endParaRPr>
          </a:p>
        </p:txBody>
      </p:sp>
    </p:spTree>
    <p:extLst>
      <p:ext uri="{BB962C8B-B14F-4D97-AF65-F5344CB8AC3E}">
        <p14:creationId xmlns:p14="http://schemas.microsoft.com/office/powerpoint/2010/main" val="16922754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j-lt"/>
              </a:rPr>
              <a:t>Example 11.7: A Predictive Model for Staffing </a:t>
            </a:r>
            <a:r>
              <a:rPr lang="en-US" sz="2000" b="0" dirty="0">
                <a:latin typeface="+mj-lt"/>
              </a:rPr>
              <a:t>(1 of 2)</a:t>
            </a:r>
            <a:endParaRPr lang="en-US" dirty="0">
              <a:latin typeface="+mj-lt"/>
            </a:endParaRPr>
          </a:p>
        </p:txBody>
      </p:sp>
      <p:sp>
        <p:nvSpPr>
          <p:cNvPr id="6" name="Content Placeholder 5"/>
          <p:cNvSpPr>
            <a:spLocks noGrp="1"/>
          </p:cNvSpPr>
          <p:nvPr>
            <p:ph type="body" idx="1"/>
          </p:nvPr>
        </p:nvSpPr>
        <p:spPr>
          <a:xfrm>
            <a:off x="457199" y="1600200"/>
            <a:ext cx="5814391" cy="1152939"/>
          </a:xfrm>
        </p:spPr>
        <p:txBody>
          <a:bodyPr/>
          <a:lstStyle/>
          <a:p>
            <a:pPr marL="255650" lvl="0" indent="-255650">
              <a:spcBef>
                <a:spcPts val="0"/>
              </a:spcBef>
              <a:buSzPct val="100000"/>
            </a:pPr>
            <a:r>
              <a:rPr lang="en-US" sz="1800" dirty="0">
                <a:solidFill>
                  <a:srgbClr val="000000"/>
                </a:solidFill>
                <a:latin typeface="+mn-lt"/>
              </a:rPr>
              <a:t>The manager of a loan</a:t>
            </a:r>
            <a:r>
              <a:rPr lang="en-US" sz="1800" strike="sngStrike" dirty="0">
                <a:solidFill>
                  <a:srgbClr val="000000"/>
                </a:solidFill>
                <a:latin typeface="+mn-lt"/>
              </a:rPr>
              <a:t> </a:t>
            </a:r>
            <a:r>
              <a:rPr lang="en-US" sz="1800" dirty="0">
                <a:solidFill>
                  <a:srgbClr val="000000"/>
                </a:solidFill>
                <a:latin typeface="+mn-lt"/>
              </a:rPr>
              <a:t>processing department wants to know how many employees will be needed over the next several months to process a certain number of loan files per month so she can better plan capacity.</a:t>
            </a:r>
            <a:endParaRPr lang="en-US" sz="1800" dirty="0">
              <a:latin typeface="+mn-lt"/>
            </a:endParaRPr>
          </a:p>
        </p:txBody>
      </p:sp>
      <p:sp>
        <p:nvSpPr>
          <p:cNvPr id="7" name="Content Placeholder 6"/>
          <p:cNvSpPr>
            <a:spLocks noGrp="1"/>
          </p:cNvSpPr>
          <p:nvPr>
            <p:ph type="body" idx="2"/>
          </p:nvPr>
        </p:nvSpPr>
        <p:spPr>
          <a:xfrm>
            <a:off x="457198" y="2809359"/>
            <a:ext cx="5814391" cy="296337"/>
          </a:xfrm>
        </p:spPr>
        <p:txBody>
          <a:bodyPr/>
          <a:lstStyle/>
          <a:p>
            <a:pPr marL="255588" indent="-255588">
              <a:spcBef>
                <a:spcPts val="0"/>
              </a:spcBef>
              <a:buSzPct val="100000"/>
            </a:pPr>
            <a:r>
              <a:rPr lang="en-US" sz="1800" dirty="0">
                <a:solidFill>
                  <a:srgbClr val="000000"/>
                </a:solidFill>
                <a:latin typeface="+mn-lt"/>
              </a:rPr>
              <a:t>Different types of products, such as a </a:t>
            </a:r>
            <a:r>
              <a:rPr lang="en-US" sz="1800" dirty="0" smtClean="0">
                <a:solidFill>
                  <a:srgbClr val="000000"/>
                </a:solidFill>
                <a:latin typeface="+mn-lt"/>
              </a:rPr>
              <a:t>30-year </a:t>
            </a:r>
            <a:r>
              <a:rPr lang="en-US" sz="1800" dirty="0">
                <a:solidFill>
                  <a:srgbClr val="000000"/>
                </a:solidFill>
              </a:rPr>
              <a:t>fixed</a:t>
            </a:r>
            <a:endParaRPr lang="en-US" sz="1800" dirty="0">
              <a:latin typeface="+mn-lt"/>
            </a:endParaRPr>
          </a:p>
        </p:txBody>
      </p:sp>
      <p:sp>
        <p:nvSpPr>
          <p:cNvPr id="8" name="Content Placeholder 7"/>
          <p:cNvSpPr>
            <a:spLocks noGrp="1"/>
          </p:cNvSpPr>
          <p:nvPr>
            <p:ph type="body" idx="3"/>
          </p:nvPr>
        </p:nvSpPr>
        <p:spPr>
          <a:xfrm>
            <a:off x="731988" y="3161916"/>
            <a:ext cx="1534133" cy="319427"/>
          </a:xfrm>
        </p:spPr>
        <p:txBody>
          <a:bodyPr/>
          <a:lstStyle/>
          <a:p>
            <a:pPr marL="0" indent="0">
              <a:spcBef>
                <a:spcPts val="0"/>
              </a:spcBef>
              <a:buNone/>
            </a:pPr>
            <a:r>
              <a:rPr lang="en-US" sz="1800" dirty="0">
                <a:solidFill>
                  <a:srgbClr val="000000"/>
                </a:solidFill>
                <a:latin typeface="+mn-lt"/>
              </a:rPr>
              <a:t>rate mortgage,</a:t>
            </a:r>
            <a:endParaRPr lang="en-US" sz="1800" dirty="0">
              <a:latin typeface="+mn-lt"/>
            </a:endParaRPr>
          </a:p>
        </p:txBody>
      </p:sp>
      <p:graphicFrame>
        <p:nvGraphicFramePr>
          <p:cNvPr id="23" name="Object 22" descr="Start fraction 7 over 1 end fraction A R M, F H A loan"/>
          <p:cNvGraphicFramePr>
            <a:graphicFrameLocks noChangeAspect="1"/>
          </p:cNvGraphicFramePr>
          <p:nvPr>
            <p:extLst>
              <p:ext uri="{D42A27DB-BD31-4B8C-83A1-F6EECF244321}">
                <p14:modId xmlns:p14="http://schemas.microsoft.com/office/powerpoint/2010/main" val="1464456255"/>
              </p:ext>
            </p:extLst>
          </p:nvPr>
        </p:nvGraphicFramePr>
        <p:xfrm>
          <a:off x="2347289" y="3194629"/>
          <a:ext cx="2133600" cy="254000"/>
        </p:xfrm>
        <a:graphic>
          <a:graphicData uri="http://schemas.openxmlformats.org/presentationml/2006/ole">
            <mc:AlternateContent xmlns:mc="http://schemas.openxmlformats.org/markup-compatibility/2006">
              <mc:Choice xmlns:v="urn:schemas-microsoft-com:vml" Requires="v">
                <p:oleObj spid="_x0000_s13417" name="Equation" r:id="rId3" imgW="2133360" imgH="253800" progId="Equation.DSMT4">
                  <p:embed/>
                </p:oleObj>
              </mc:Choice>
              <mc:Fallback>
                <p:oleObj name="Equation" r:id="rId3" imgW="2133360" imgH="253800" progId="Equation.DSMT4">
                  <p:embed/>
                  <p:pic>
                    <p:nvPicPr>
                      <p:cNvPr id="0" name=""/>
                      <p:cNvPicPr/>
                      <p:nvPr/>
                    </p:nvPicPr>
                    <p:blipFill>
                      <a:blip r:embed="rId4"/>
                      <a:stretch>
                        <a:fillRect/>
                      </a:stretch>
                    </p:blipFill>
                    <p:spPr>
                      <a:xfrm>
                        <a:off x="2347289" y="3194629"/>
                        <a:ext cx="2133600" cy="254000"/>
                      </a:xfrm>
                      <a:prstGeom prst="rect">
                        <a:avLst/>
                      </a:prstGeom>
                    </p:spPr>
                  </p:pic>
                </p:oleObj>
              </mc:Fallback>
            </mc:AlternateContent>
          </a:graphicData>
        </a:graphic>
      </p:graphicFrame>
      <p:sp>
        <p:nvSpPr>
          <p:cNvPr id="9" name="Content Placeholder 8"/>
          <p:cNvSpPr>
            <a:spLocks noGrp="1"/>
          </p:cNvSpPr>
          <p:nvPr>
            <p:ph type="body" idx="4"/>
          </p:nvPr>
        </p:nvSpPr>
        <p:spPr>
          <a:xfrm>
            <a:off x="4562056" y="3181795"/>
            <a:ext cx="1729411" cy="256895"/>
          </a:xfrm>
        </p:spPr>
        <p:txBody>
          <a:bodyPr/>
          <a:lstStyle/>
          <a:p>
            <a:pPr marL="0" indent="0">
              <a:spcBef>
                <a:spcPts val="0"/>
              </a:spcBef>
              <a:buNone/>
            </a:pPr>
            <a:r>
              <a:rPr lang="en-US" sz="1800" dirty="0">
                <a:solidFill>
                  <a:srgbClr val="000000"/>
                </a:solidFill>
                <a:latin typeface="+mn-lt"/>
              </a:rPr>
              <a:t>or </a:t>
            </a:r>
            <a:r>
              <a:rPr lang="en-US" sz="1800" dirty="0" smtClean="0">
                <a:solidFill>
                  <a:srgbClr val="000000"/>
                </a:solidFill>
                <a:latin typeface="+mn-lt"/>
              </a:rPr>
              <a:t>a </a:t>
            </a:r>
            <a:r>
              <a:rPr lang="en-US" sz="1800" dirty="0">
                <a:solidFill>
                  <a:srgbClr val="000000"/>
                </a:solidFill>
              </a:rPr>
              <a:t>construction</a:t>
            </a:r>
            <a:endParaRPr lang="en-US" sz="1800" dirty="0">
              <a:latin typeface="+mn-lt"/>
            </a:endParaRPr>
          </a:p>
        </p:txBody>
      </p:sp>
      <p:sp>
        <p:nvSpPr>
          <p:cNvPr id="10" name="Content Placeholder 9"/>
          <p:cNvSpPr>
            <a:spLocks noGrp="1"/>
          </p:cNvSpPr>
          <p:nvPr>
            <p:ph type="body" idx="5"/>
          </p:nvPr>
        </p:nvSpPr>
        <p:spPr>
          <a:xfrm>
            <a:off x="731988" y="3522935"/>
            <a:ext cx="5559479" cy="304800"/>
          </a:xfrm>
        </p:spPr>
        <p:txBody>
          <a:bodyPr/>
          <a:lstStyle/>
          <a:p>
            <a:pPr marL="0" lvl="0" indent="0">
              <a:spcBef>
                <a:spcPts val="0"/>
              </a:spcBef>
              <a:buSzPts val="2400"/>
              <a:buNone/>
            </a:pPr>
            <a:r>
              <a:rPr lang="en-US" sz="1800" dirty="0">
                <a:solidFill>
                  <a:srgbClr val="000000"/>
                </a:solidFill>
                <a:latin typeface="+mn-lt"/>
              </a:rPr>
              <a:t>loan, each varying in complexity and time to complete.</a:t>
            </a:r>
            <a:endParaRPr lang="en-US" sz="1800" dirty="0">
              <a:latin typeface="+mn-lt"/>
            </a:endParaRPr>
          </a:p>
        </p:txBody>
      </p:sp>
      <p:sp>
        <p:nvSpPr>
          <p:cNvPr id="11" name="Content Placeholder 10"/>
          <p:cNvSpPr>
            <a:spLocks noGrp="1"/>
          </p:cNvSpPr>
          <p:nvPr>
            <p:ph type="body" idx="6"/>
          </p:nvPr>
        </p:nvSpPr>
        <p:spPr>
          <a:xfrm>
            <a:off x="457198" y="3871208"/>
            <a:ext cx="5814389" cy="1823914"/>
          </a:xfrm>
        </p:spPr>
        <p:txBody>
          <a:bodyPr/>
          <a:lstStyle/>
          <a:p>
            <a:pPr marL="255650" lvl="0" indent="-255650">
              <a:spcBef>
                <a:spcPts val="0"/>
              </a:spcBef>
              <a:buSzPct val="100000"/>
            </a:pPr>
            <a:r>
              <a:rPr lang="en-US" sz="1800" dirty="0">
                <a:solidFill>
                  <a:srgbClr val="000000"/>
                </a:solidFill>
                <a:latin typeface="+mn-lt"/>
              </a:rPr>
              <a:t>Data:</a:t>
            </a:r>
            <a:endParaRPr lang="en-US" sz="1800" dirty="0">
              <a:latin typeface="+mn-lt"/>
            </a:endParaRPr>
          </a:p>
          <a:p>
            <a:pPr marL="741553" lvl="1" indent="-284353">
              <a:buSzPct val="100000"/>
            </a:pPr>
            <a:r>
              <a:rPr lang="en-US" sz="1800" dirty="0">
                <a:solidFill>
                  <a:srgbClr val="000000"/>
                </a:solidFill>
                <a:latin typeface="+mn-lt"/>
              </a:rPr>
              <a:t>Forecasts: 700 loan applications in May, 750 in June, 800 in July, and 825 in August.</a:t>
            </a:r>
            <a:endParaRPr lang="en-US" sz="1800" dirty="0">
              <a:latin typeface="+mn-lt"/>
            </a:endParaRPr>
          </a:p>
          <a:p>
            <a:pPr marL="741553" lvl="1" indent="-284353">
              <a:buSzPct val="100000"/>
            </a:pPr>
            <a:r>
              <a:rPr lang="en-US" sz="1800" dirty="0">
                <a:solidFill>
                  <a:srgbClr val="000000"/>
                </a:solidFill>
                <a:latin typeface="+mn-lt"/>
              </a:rPr>
              <a:t>Each employee works productively for 6.5 hours each day, and there are 22 working days in May, 20 in June, 22 in </a:t>
            </a:r>
            <a:r>
              <a:rPr lang="en-US" sz="1800" dirty="0" smtClean="0">
                <a:solidFill>
                  <a:srgbClr val="000000"/>
                </a:solidFill>
                <a:latin typeface="+mn-lt"/>
              </a:rPr>
              <a:t>July</a:t>
            </a:r>
            <a:r>
              <a:rPr lang="en-US" sz="1800" u="sng" dirty="0" smtClean="0">
                <a:solidFill>
                  <a:srgbClr val="000000"/>
                </a:solidFill>
                <a:latin typeface="+mn-lt"/>
              </a:rPr>
              <a:t>,</a:t>
            </a:r>
            <a:r>
              <a:rPr lang="en-US" sz="1800" dirty="0" smtClean="0">
                <a:solidFill>
                  <a:srgbClr val="000000"/>
                </a:solidFill>
                <a:latin typeface="+mn-lt"/>
              </a:rPr>
              <a:t> </a:t>
            </a:r>
            <a:r>
              <a:rPr lang="en-US" sz="1800" dirty="0">
                <a:solidFill>
                  <a:srgbClr val="000000"/>
                </a:solidFill>
                <a:latin typeface="+mn-lt"/>
              </a:rPr>
              <a:t>and 22 in August.</a:t>
            </a:r>
          </a:p>
        </p:txBody>
      </p:sp>
      <p:sp>
        <p:nvSpPr>
          <p:cNvPr id="12" name="Content Placeholder 11"/>
          <p:cNvSpPr>
            <a:spLocks noGrp="1"/>
          </p:cNvSpPr>
          <p:nvPr>
            <p:ph type="body" idx="7"/>
          </p:nvPr>
        </p:nvSpPr>
        <p:spPr>
          <a:xfrm>
            <a:off x="457200" y="5738594"/>
            <a:ext cx="8229600" cy="559037"/>
          </a:xfrm>
        </p:spPr>
        <p:txBody>
          <a:bodyPr/>
          <a:lstStyle/>
          <a:p>
            <a:pPr marL="0" lvl="0" indent="0">
              <a:spcBef>
                <a:spcPts val="0"/>
              </a:spcBef>
              <a:buSzPts val="1800"/>
              <a:buNone/>
            </a:pPr>
            <a:r>
              <a:rPr lang="en-US" sz="1800" dirty="0">
                <a:latin typeface="+mn-lt"/>
              </a:rPr>
              <a:t>Predict the number of full time equivalent (F</a:t>
            </a:r>
            <a:r>
              <a:rPr lang="en-US" sz="100" dirty="0">
                <a:latin typeface="+mn-lt"/>
              </a:rPr>
              <a:t> </a:t>
            </a:r>
            <a:r>
              <a:rPr lang="en-US" sz="1800" dirty="0">
                <a:latin typeface="+mn-lt"/>
              </a:rPr>
              <a:t>T</a:t>
            </a:r>
            <a:r>
              <a:rPr lang="en-US" sz="100" dirty="0">
                <a:latin typeface="+mn-lt"/>
              </a:rPr>
              <a:t> </a:t>
            </a:r>
            <a:r>
              <a:rPr lang="en-US" sz="1800" dirty="0">
                <a:latin typeface="+mn-lt"/>
              </a:rPr>
              <a:t>E) staff needed each month to ensure that all loans can be processed.</a:t>
            </a:r>
          </a:p>
        </p:txBody>
      </p:sp>
      <p:graphicFrame>
        <p:nvGraphicFramePr>
          <p:cNvPr id="20" name="Table 19"/>
          <p:cNvGraphicFramePr>
            <a:graphicFrameLocks noGrp="1"/>
          </p:cNvGraphicFramePr>
          <p:nvPr>
            <p:extLst>
              <p:ext uri="{D42A27DB-BD31-4B8C-83A1-F6EECF244321}">
                <p14:modId xmlns:p14="http://schemas.microsoft.com/office/powerpoint/2010/main" val="3861565665"/>
              </p:ext>
            </p:extLst>
          </p:nvPr>
        </p:nvGraphicFramePr>
        <p:xfrm>
          <a:off x="6440558" y="1600200"/>
          <a:ext cx="2246242" cy="3931920"/>
        </p:xfrm>
        <a:graphic>
          <a:graphicData uri="http://schemas.openxmlformats.org/drawingml/2006/table">
            <a:tbl>
              <a:tblPr firstRow="1" bandRow="1">
                <a:tableStyleId>{5940675A-B579-460E-94D1-54222C63F5DA}</a:tableStyleId>
              </a:tblPr>
              <a:tblGrid>
                <a:gridCol w="937281">
                  <a:extLst>
                    <a:ext uri="{9D8B030D-6E8A-4147-A177-3AD203B41FA5}">
                      <a16:colId xmlns:a16="http://schemas.microsoft.com/office/drawing/2014/main" val="447226322"/>
                    </a:ext>
                  </a:extLst>
                </a:gridCol>
                <a:gridCol w="712614">
                  <a:extLst>
                    <a:ext uri="{9D8B030D-6E8A-4147-A177-3AD203B41FA5}">
                      <a16:colId xmlns:a16="http://schemas.microsoft.com/office/drawing/2014/main" val="306806861"/>
                    </a:ext>
                  </a:extLst>
                </a:gridCol>
                <a:gridCol w="596347">
                  <a:extLst>
                    <a:ext uri="{9D8B030D-6E8A-4147-A177-3AD203B41FA5}">
                      <a16:colId xmlns:a16="http://schemas.microsoft.com/office/drawing/2014/main" val="1131389193"/>
                    </a:ext>
                  </a:extLst>
                </a:gridCol>
              </a:tblGrid>
              <a:tr h="449454">
                <a:tc>
                  <a:txBody>
                    <a:bodyPr/>
                    <a:lstStyle/>
                    <a:p>
                      <a:r>
                        <a:rPr lang="en-US" sz="1200" b="1" dirty="0" smtClean="0"/>
                        <a:t>Products</a:t>
                      </a:r>
                      <a:endParaRPr lang="en-US" sz="1200" b="1" dirty="0"/>
                    </a:p>
                  </a:txBody>
                  <a:tcPr/>
                </a:tc>
                <a:tc>
                  <a:txBody>
                    <a:bodyPr/>
                    <a:lstStyle/>
                    <a:p>
                      <a:pPr algn="ctr"/>
                      <a:r>
                        <a:rPr lang="en-US" sz="1200" b="1" dirty="0" smtClean="0"/>
                        <a:t>Product Mix</a:t>
                      </a:r>
                      <a:endParaRPr lang="en-US" sz="1200" b="1" dirty="0"/>
                    </a:p>
                  </a:txBody>
                  <a:tcPr/>
                </a:tc>
                <a:tc>
                  <a:txBody>
                    <a:bodyPr/>
                    <a:lstStyle/>
                    <a:p>
                      <a:pPr algn="ctr"/>
                      <a:r>
                        <a:rPr lang="en-US" sz="1200" b="1" dirty="0" smtClean="0"/>
                        <a:t>Hours Per File</a:t>
                      </a:r>
                      <a:endParaRPr lang="en-US" sz="1200" b="1" dirty="0"/>
                    </a:p>
                  </a:txBody>
                  <a:tcPr/>
                </a:tc>
                <a:extLst>
                  <a:ext uri="{0D108BD9-81ED-4DB2-BD59-A6C34878D82A}">
                    <a16:rowId xmlns:a16="http://schemas.microsoft.com/office/drawing/2014/main" val="214305334"/>
                  </a:ext>
                </a:extLst>
              </a:tr>
              <a:tr h="264385">
                <a:tc>
                  <a:txBody>
                    <a:bodyPr/>
                    <a:lstStyle/>
                    <a:p>
                      <a:r>
                        <a:rPr lang="en-US" sz="1200" dirty="0" smtClean="0"/>
                        <a:t>Product 1</a:t>
                      </a:r>
                      <a:endParaRPr lang="en-US" sz="1200" dirty="0"/>
                    </a:p>
                  </a:txBody>
                  <a:tcPr/>
                </a:tc>
                <a:tc>
                  <a:txBody>
                    <a:bodyPr/>
                    <a:lstStyle/>
                    <a:p>
                      <a:pPr algn="ctr"/>
                      <a:r>
                        <a:rPr lang="en-US" sz="1200" dirty="0" smtClean="0"/>
                        <a:t>22%</a:t>
                      </a:r>
                      <a:endParaRPr lang="en-US" sz="1200" dirty="0"/>
                    </a:p>
                  </a:txBody>
                  <a:tcPr/>
                </a:tc>
                <a:tc>
                  <a:txBody>
                    <a:bodyPr/>
                    <a:lstStyle/>
                    <a:p>
                      <a:pPr algn="ctr"/>
                      <a:r>
                        <a:rPr lang="en-US" sz="1200" dirty="0" smtClean="0"/>
                        <a:t>3.50</a:t>
                      </a:r>
                      <a:endParaRPr lang="en-US" sz="1200" dirty="0"/>
                    </a:p>
                  </a:txBody>
                  <a:tcPr/>
                </a:tc>
                <a:extLst>
                  <a:ext uri="{0D108BD9-81ED-4DB2-BD59-A6C34878D82A}">
                    <a16:rowId xmlns:a16="http://schemas.microsoft.com/office/drawing/2014/main" val="1763773587"/>
                  </a:ext>
                </a:extLst>
              </a:tr>
              <a:tr h="264385">
                <a:tc>
                  <a:txBody>
                    <a:bodyPr/>
                    <a:lstStyle/>
                    <a:p>
                      <a:r>
                        <a:rPr lang="en-US" sz="1200" dirty="0" smtClean="0"/>
                        <a:t>Product 2</a:t>
                      </a:r>
                      <a:endParaRPr lang="en-US" sz="1200" dirty="0"/>
                    </a:p>
                  </a:txBody>
                  <a:tcPr/>
                </a:tc>
                <a:tc>
                  <a:txBody>
                    <a:bodyPr/>
                    <a:lstStyle/>
                    <a:p>
                      <a:pPr algn="ctr"/>
                      <a:r>
                        <a:rPr lang="en-US" sz="1200" dirty="0" smtClean="0"/>
                        <a:t>17%</a:t>
                      </a:r>
                      <a:endParaRPr lang="en-US" sz="1200" dirty="0"/>
                    </a:p>
                  </a:txBody>
                  <a:tcPr/>
                </a:tc>
                <a:tc>
                  <a:txBody>
                    <a:bodyPr/>
                    <a:lstStyle/>
                    <a:p>
                      <a:pPr algn="ctr"/>
                      <a:r>
                        <a:rPr lang="en-US" sz="1200" dirty="0" smtClean="0"/>
                        <a:t>2.00</a:t>
                      </a:r>
                      <a:endParaRPr lang="en-US" sz="1200" dirty="0"/>
                    </a:p>
                  </a:txBody>
                  <a:tcPr/>
                </a:tc>
                <a:extLst>
                  <a:ext uri="{0D108BD9-81ED-4DB2-BD59-A6C34878D82A}">
                    <a16:rowId xmlns:a16="http://schemas.microsoft.com/office/drawing/2014/main" val="1580432838"/>
                  </a:ext>
                </a:extLst>
              </a:tr>
              <a:tr h="264385">
                <a:tc>
                  <a:txBody>
                    <a:bodyPr/>
                    <a:lstStyle/>
                    <a:p>
                      <a:r>
                        <a:rPr lang="en-US" sz="1200" dirty="0" smtClean="0"/>
                        <a:t>Product 3</a:t>
                      </a:r>
                      <a:endParaRPr lang="en-US" sz="1200" dirty="0"/>
                    </a:p>
                  </a:txBody>
                  <a:tcPr/>
                </a:tc>
                <a:tc>
                  <a:txBody>
                    <a:bodyPr/>
                    <a:lstStyle/>
                    <a:p>
                      <a:pPr algn="ctr"/>
                      <a:r>
                        <a:rPr lang="en-US" sz="1200" dirty="0" smtClean="0"/>
                        <a:t>13%</a:t>
                      </a:r>
                      <a:endParaRPr lang="en-US" sz="1200" dirty="0"/>
                    </a:p>
                  </a:txBody>
                  <a:tcPr/>
                </a:tc>
                <a:tc>
                  <a:txBody>
                    <a:bodyPr/>
                    <a:lstStyle/>
                    <a:p>
                      <a:pPr algn="ctr"/>
                      <a:r>
                        <a:rPr lang="en-US" sz="1200" dirty="0" smtClean="0"/>
                        <a:t>1.50</a:t>
                      </a:r>
                      <a:endParaRPr lang="en-US" sz="1200" dirty="0"/>
                    </a:p>
                  </a:txBody>
                  <a:tcPr/>
                </a:tc>
                <a:extLst>
                  <a:ext uri="{0D108BD9-81ED-4DB2-BD59-A6C34878D82A}">
                    <a16:rowId xmlns:a16="http://schemas.microsoft.com/office/drawing/2014/main" val="3030428575"/>
                  </a:ext>
                </a:extLst>
              </a:tr>
              <a:tr h="264385">
                <a:tc>
                  <a:txBody>
                    <a:bodyPr/>
                    <a:lstStyle/>
                    <a:p>
                      <a:r>
                        <a:rPr lang="en-US" sz="1200" dirty="0" smtClean="0"/>
                        <a:t>Product 4</a:t>
                      </a:r>
                      <a:endParaRPr lang="en-US" sz="1200" dirty="0"/>
                    </a:p>
                  </a:txBody>
                  <a:tcPr/>
                </a:tc>
                <a:tc>
                  <a:txBody>
                    <a:bodyPr/>
                    <a:lstStyle/>
                    <a:p>
                      <a:pPr algn="ctr"/>
                      <a:r>
                        <a:rPr lang="en-US" sz="1200" dirty="0" smtClean="0"/>
                        <a:t>12%</a:t>
                      </a:r>
                      <a:endParaRPr lang="en-US" sz="1200" dirty="0"/>
                    </a:p>
                  </a:txBody>
                  <a:tcPr/>
                </a:tc>
                <a:tc>
                  <a:txBody>
                    <a:bodyPr/>
                    <a:lstStyle/>
                    <a:p>
                      <a:pPr algn="ctr"/>
                      <a:r>
                        <a:rPr lang="en-US" sz="1200" dirty="0" smtClean="0"/>
                        <a:t>5.50</a:t>
                      </a:r>
                      <a:endParaRPr lang="en-US" sz="1200" dirty="0"/>
                    </a:p>
                  </a:txBody>
                  <a:tcPr/>
                </a:tc>
                <a:extLst>
                  <a:ext uri="{0D108BD9-81ED-4DB2-BD59-A6C34878D82A}">
                    <a16:rowId xmlns:a16="http://schemas.microsoft.com/office/drawing/2014/main" val="2684044026"/>
                  </a:ext>
                </a:extLst>
              </a:tr>
              <a:tr h="264385">
                <a:tc>
                  <a:txBody>
                    <a:bodyPr/>
                    <a:lstStyle/>
                    <a:p>
                      <a:r>
                        <a:rPr lang="en-US" sz="1200" dirty="0" smtClean="0"/>
                        <a:t>Product 5</a:t>
                      </a:r>
                      <a:endParaRPr lang="en-US" sz="1200" dirty="0"/>
                    </a:p>
                  </a:txBody>
                  <a:tcPr/>
                </a:tc>
                <a:tc>
                  <a:txBody>
                    <a:bodyPr/>
                    <a:lstStyle/>
                    <a:p>
                      <a:pPr algn="ctr"/>
                      <a:r>
                        <a:rPr lang="en-US" sz="1200" dirty="0" smtClean="0"/>
                        <a:t>9%</a:t>
                      </a:r>
                      <a:endParaRPr lang="en-US" sz="1200" dirty="0"/>
                    </a:p>
                  </a:txBody>
                  <a:tcPr/>
                </a:tc>
                <a:tc>
                  <a:txBody>
                    <a:bodyPr/>
                    <a:lstStyle/>
                    <a:p>
                      <a:pPr algn="ctr"/>
                      <a:r>
                        <a:rPr lang="en-US" sz="1200" dirty="0" smtClean="0"/>
                        <a:t>4.00</a:t>
                      </a:r>
                      <a:endParaRPr lang="en-US" sz="1200" dirty="0"/>
                    </a:p>
                  </a:txBody>
                  <a:tcPr/>
                </a:tc>
                <a:extLst>
                  <a:ext uri="{0D108BD9-81ED-4DB2-BD59-A6C34878D82A}">
                    <a16:rowId xmlns:a16="http://schemas.microsoft.com/office/drawing/2014/main" val="224784487"/>
                  </a:ext>
                </a:extLst>
              </a:tr>
              <a:tr h="264385">
                <a:tc>
                  <a:txBody>
                    <a:bodyPr/>
                    <a:lstStyle/>
                    <a:p>
                      <a:r>
                        <a:rPr lang="en-US" sz="1200" dirty="0" smtClean="0"/>
                        <a:t>Product 6</a:t>
                      </a:r>
                      <a:endParaRPr lang="en-US" sz="1200" dirty="0"/>
                    </a:p>
                  </a:txBody>
                  <a:tcPr/>
                </a:tc>
                <a:tc>
                  <a:txBody>
                    <a:bodyPr/>
                    <a:lstStyle/>
                    <a:p>
                      <a:pPr algn="ctr"/>
                      <a:r>
                        <a:rPr lang="en-US" sz="1200" dirty="0" smtClean="0"/>
                        <a:t>9%</a:t>
                      </a:r>
                      <a:endParaRPr lang="en-US" sz="1200" dirty="0"/>
                    </a:p>
                  </a:txBody>
                  <a:tcPr/>
                </a:tc>
                <a:tc>
                  <a:txBody>
                    <a:bodyPr/>
                    <a:lstStyle/>
                    <a:p>
                      <a:pPr algn="ctr"/>
                      <a:r>
                        <a:rPr lang="en-US" sz="1200" dirty="0" smtClean="0"/>
                        <a:t>3.00</a:t>
                      </a:r>
                      <a:endParaRPr lang="en-US" sz="1200" dirty="0"/>
                    </a:p>
                  </a:txBody>
                  <a:tcPr/>
                </a:tc>
                <a:extLst>
                  <a:ext uri="{0D108BD9-81ED-4DB2-BD59-A6C34878D82A}">
                    <a16:rowId xmlns:a16="http://schemas.microsoft.com/office/drawing/2014/main" val="3817017082"/>
                  </a:ext>
                </a:extLst>
              </a:tr>
              <a:tr h="264385">
                <a:tc>
                  <a:txBody>
                    <a:bodyPr/>
                    <a:lstStyle/>
                    <a:p>
                      <a:r>
                        <a:rPr lang="en-US" sz="1200" dirty="0" smtClean="0"/>
                        <a:t>Product 7</a:t>
                      </a:r>
                      <a:endParaRPr lang="en-US" sz="1200" dirty="0"/>
                    </a:p>
                  </a:txBody>
                  <a:tcPr/>
                </a:tc>
                <a:tc>
                  <a:txBody>
                    <a:bodyPr/>
                    <a:lstStyle/>
                    <a:p>
                      <a:pPr algn="ctr"/>
                      <a:r>
                        <a:rPr lang="en-US" sz="1200" dirty="0" smtClean="0"/>
                        <a:t>6%</a:t>
                      </a:r>
                      <a:endParaRPr lang="en-US" sz="1200" dirty="0"/>
                    </a:p>
                  </a:txBody>
                  <a:tcPr/>
                </a:tc>
                <a:tc>
                  <a:txBody>
                    <a:bodyPr/>
                    <a:lstStyle/>
                    <a:p>
                      <a:pPr algn="ctr"/>
                      <a:r>
                        <a:rPr lang="en-US" sz="1200" dirty="0" smtClean="0"/>
                        <a:t>2.00</a:t>
                      </a:r>
                      <a:endParaRPr lang="en-US" sz="1200" dirty="0"/>
                    </a:p>
                  </a:txBody>
                  <a:tcPr/>
                </a:tc>
                <a:extLst>
                  <a:ext uri="{0D108BD9-81ED-4DB2-BD59-A6C34878D82A}">
                    <a16:rowId xmlns:a16="http://schemas.microsoft.com/office/drawing/2014/main" val="3332981995"/>
                  </a:ext>
                </a:extLst>
              </a:tr>
              <a:tr h="264385">
                <a:tc>
                  <a:txBody>
                    <a:bodyPr/>
                    <a:lstStyle/>
                    <a:p>
                      <a:r>
                        <a:rPr lang="en-US" sz="1200" dirty="0" smtClean="0"/>
                        <a:t>Product 8</a:t>
                      </a:r>
                      <a:endParaRPr lang="en-US" sz="1200" dirty="0"/>
                    </a:p>
                  </a:txBody>
                  <a:tcPr/>
                </a:tc>
                <a:tc>
                  <a:txBody>
                    <a:bodyPr/>
                    <a:lstStyle/>
                    <a:p>
                      <a:pPr algn="ctr"/>
                      <a:r>
                        <a:rPr lang="en-US" sz="1200" dirty="0" smtClean="0"/>
                        <a:t>5%</a:t>
                      </a:r>
                      <a:endParaRPr lang="en-US" sz="1200" dirty="0"/>
                    </a:p>
                  </a:txBody>
                  <a:tcPr/>
                </a:tc>
                <a:tc>
                  <a:txBody>
                    <a:bodyPr/>
                    <a:lstStyle/>
                    <a:p>
                      <a:pPr algn="ctr"/>
                      <a:r>
                        <a:rPr lang="en-US" sz="1200" dirty="0" smtClean="0"/>
                        <a:t>2.00</a:t>
                      </a:r>
                      <a:endParaRPr lang="en-US" sz="1200" dirty="0"/>
                    </a:p>
                  </a:txBody>
                  <a:tcPr/>
                </a:tc>
                <a:extLst>
                  <a:ext uri="{0D108BD9-81ED-4DB2-BD59-A6C34878D82A}">
                    <a16:rowId xmlns:a16="http://schemas.microsoft.com/office/drawing/2014/main" val="3219574282"/>
                  </a:ext>
                </a:extLst>
              </a:tr>
              <a:tr h="264385">
                <a:tc>
                  <a:txBody>
                    <a:bodyPr/>
                    <a:lstStyle/>
                    <a:p>
                      <a:r>
                        <a:rPr lang="en-US" sz="1200" dirty="0" smtClean="0"/>
                        <a:t>Product 9</a:t>
                      </a:r>
                      <a:endParaRPr lang="en-US" sz="1200" dirty="0"/>
                    </a:p>
                  </a:txBody>
                  <a:tcPr/>
                </a:tc>
                <a:tc>
                  <a:txBody>
                    <a:bodyPr/>
                    <a:lstStyle/>
                    <a:p>
                      <a:pPr algn="ctr"/>
                      <a:r>
                        <a:rPr lang="en-US" sz="1200" dirty="0" smtClean="0"/>
                        <a:t>3%</a:t>
                      </a:r>
                      <a:endParaRPr lang="en-US" sz="1200" dirty="0"/>
                    </a:p>
                  </a:txBody>
                  <a:tcPr/>
                </a:tc>
                <a:tc>
                  <a:txBody>
                    <a:bodyPr/>
                    <a:lstStyle/>
                    <a:p>
                      <a:pPr algn="ctr"/>
                      <a:r>
                        <a:rPr lang="en-US" sz="1200" dirty="0" smtClean="0"/>
                        <a:t>1.50</a:t>
                      </a:r>
                      <a:endParaRPr lang="en-US" sz="1200" dirty="0"/>
                    </a:p>
                  </a:txBody>
                  <a:tcPr/>
                </a:tc>
                <a:extLst>
                  <a:ext uri="{0D108BD9-81ED-4DB2-BD59-A6C34878D82A}">
                    <a16:rowId xmlns:a16="http://schemas.microsoft.com/office/drawing/2014/main" val="2286561962"/>
                  </a:ext>
                </a:extLst>
              </a:tr>
              <a:tr h="264385">
                <a:tc>
                  <a:txBody>
                    <a:bodyPr/>
                    <a:lstStyle/>
                    <a:p>
                      <a:r>
                        <a:rPr lang="en-US" sz="1200" dirty="0" smtClean="0"/>
                        <a:t>Product 10</a:t>
                      </a:r>
                      <a:endParaRPr lang="en-US" sz="1200" dirty="0"/>
                    </a:p>
                  </a:txBody>
                  <a:tcPr/>
                </a:tc>
                <a:tc>
                  <a:txBody>
                    <a:bodyPr/>
                    <a:lstStyle/>
                    <a:p>
                      <a:pPr algn="ctr"/>
                      <a:r>
                        <a:rPr lang="en-US" sz="1200" dirty="0" smtClean="0"/>
                        <a:t>1%</a:t>
                      </a:r>
                      <a:endParaRPr lang="en-US" sz="1200" dirty="0"/>
                    </a:p>
                  </a:txBody>
                  <a:tcPr/>
                </a:tc>
                <a:tc>
                  <a:txBody>
                    <a:bodyPr/>
                    <a:lstStyle/>
                    <a:p>
                      <a:pPr algn="ctr"/>
                      <a:r>
                        <a:rPr lang="en-US" sz="1200" dirty="0" smtClean="0"/>
                        <a:t>3.50</a:t>
                      </a:r>
                      <a:endParaRPr lang="en-US" sz="1200" dirty="0"/>
                    </a:p>
                  </a:txBody>
                  <a:tcPr/>
                </a:tc>
                <a:extLst>
                  <a:ext uri="{0D108BD9-81ED-4DB2-BD59-A6C34878D82A}">
                    <a16:rowId xmlns:a16="http://schemas.microsoft.com/office/drawing/2014/main" val="1769239969"/>
                  </a:ext>
                </a:extLst>
              </a:tr>
              <a:tr h="264385">
                <a:tc>
                  <a:txBody>
                    <a:bodyPr/>
                    <a:lstStyle/>
                    <a:p>
                      <a:r>
                        <a:rPr lang="en-US" sz="1200" dirty="0" smtClean="0"/>
                        <a:t>Misc</a:t>
                      </a:r>
                      <a:endParaRPr lang="en-US" sz="1200" dirty="0"/>
                    </a:p>
                  </a:txBody>
                  <a:tcPr/>
                </a:tc>
                <a:tc>
                  <a:txBody>
                    <a:bodyPr/>
                    <a:lstStyle/>
                    <a:p>
                      <a:pPr algn="ctr"/>
                      <a:r>
                        <a:rPr lang="en-US" sz="1200" dirty="0" smtClean="0"/>
                        <a:t>3%</a:t>
                      </a:r>
                      <a:endParaRPr lang="en-US" sz="1200" dirty="0"/>
                    </a:p>
                  </a:txBody>
                  <a:tcPr/>
                </a:tc>
                <a:tc>
                  <a:txBody>
                    <a:bodyPr/>
                    <a:lstStyle/>
                    <a:p>
                      <a:pPr algn="ctr"/>
                      <a:r>
                        <a:rPr lang="en-US" sz="1200" dirty="0" smtClean="0"/>
                        <a:t>3.00</a:t>
                      </a:r>
                      <a:endParaRPr lang="en-US" sz="1200" dirty="0"/>
                    </a:p>
                  </a:txBody>
                  <a:tcPr/>
                </a:tc>
                <a:extLst>
                  <a:ext uri="{0D108BD9-81ED-4DB2-BD59-A6C34878D82A}">
                    <a16:rowId xmlns:a16="http://schemas.microsoft.com/office/drawing/2014/main" val="3710662072"/>
                  </a:ext>
                </a:extLst>
              </a:tr>
              <a:tr h="264385">
                <a:tc>
                  <a:txBody>
                    <a:bodyPr/>
                    <a:lstStyle/>
                    <a:p>
                      <a:r>
                        <a:rPr lang="en-US" sz="1200" dirty="0" smtClean="0"/>
                        <a:t>Total</a:t>
                      </a:r>
                      <a:endParaRPr lang="en-US" sz="1200" dirty="0"/>
                    </a:p>
                  </a:txBody>
                  <a:tcPr/>
                </a:tc>
                <a:tc>
                  <a:txBody>
                    <a:bodyPr/>
                    <a:lstStyle/>
                    <a:p>
                      <a:pPr algn="ctr"/>
                      <a:r>
                        <a:rPr lang="en-US" sz="1200" dirty="0" smtClean="0"/>
                        <a:t>100%</a:t>
                      </a:r>
                      <a:endParaRPr lang="en-US" sz="1200" dirty="0"/>
                    </a:p>
                  </a:txBody>
                  <a:tcPr/>
                </a:tc>
                <a:tc>
                  <a:txBody>
                    <a:bodyPr/>
                    <a:lstStyle/>
                    <a:p>
                      <a:pPr algn="ctr"/>
                      <a:r>
                        <a:rPr lang="en-US" sz="1200" dirty="0" smtClean="0">
                          <a:solidFill>
                            <a:schemeClr val="bg1"/>
                          </a:solidFill>
                        </a:rPr>
                        <a:t>Blank</a:t>
                      </a:r>
                      <a:endParaRPr lang="en-US" sz="1200" dirty="0">
                        <a:solidFill>
                          <a:schemeClr val="bg1"/>
                        </a:solidFill>
                      </a:endParaRPr>
                    </a:p>
                  </a:txBody>
                  <a:tcPr/>
                </a:tc>
                <a:extLst>
                  <a:ext uri="{0D108BD9-81ED-4DB2-BD59-A6C34878D82A}">
                    <a16:rowId xmlns:a16="http://schemas.microsoft.com/office/drawing/2014/main" val="3763745902"/>
                  </a:ext>
                </a:extLst>
              </a:tr>
            </a:tbl>
          </a:graphicData>
        </a:graphic>
      </p:graphicFrame>
    </p:spTree>
    <p:extLst>
      <p:ext uri="{BB962C8B-B14F-4D97-AF65-F5344CB8AC3E}">
        <p14:creationId xmlns:p14="http://schemas.microsoft.com/office/powerpoint/2010/main" val="4265814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11.7: A Predictive Model for Staffing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380" name="Content Placeholder 2"/>
          <p:cNvSpPr txBox="1">
            <a:spLocks noGrp="1"/>
          </p:cNvSpPr>
          <p:nvPr>
            <p:ph type="body" idx="1"/>
          </p:nvPr>
        </p:nvSpPr>
        <p:spPr>
          <a:xfrm>
            <a:off x="457200" y="1600201"/>
            <a:ext cx="3568148" cy="65598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rgbClr val="000000"/>
                </a:solidFill>
                <a:latin typeface="+mn-lt"/>
                <a:ea typeface="Arial"/>
                <a:cs typeface="Arial"/>
                <a:sym typeface="Arial"/>
              </a:rPr>
              <a:t>Spreadsheet Model</a:t>
            </a:r>
            <a:endParaRPr b="0" i="0" u="none" strike="noStrike" cap="none" dirty="0">
              <a:solidFill>
                <a:srgbClr val="000000"/>
              </a:solidFill>
              <a:latin typeface="+mn-lt"/>
              <a:ea typeface="Arial"/>
              <a:cs typeface="Arial"/>
              <a:sym typeface="Arial"/>
            </a:endParaRPr>
          </a:p>
        </p:txBody>
      </p:sp>
      <p:pic>
        <p:nvPicPr>
          <p:cNvPr id="2" name="Picture 1" descr="A spreadsheet titled, staffing model. The sheet has two tables titled, data and model. The table titled, data, has 4 columns and 3 rows. The column headings are May, June, July, August. The row entries are as follows. Row 1. Desired throughout. May, 700. June, 750. July, 800. August, 825. Row 2. Hours worked per day. May, 6.5. June, 6.5. July, 6.5. August, 6.5. Row 3. Days in month. May, 22. June, 20. July, 22. August, 22. The table titled, model, has 15 rows and 11 columns. The columns have the following headings from left to right. Products, Product mix, Hours per file, May, Files per month, May, Hours required, June, Files per month, June, Hours required, July, Files per month, July, Hours required, August, Files per month, August, Hours required. The row entries are as follows. Row 1. Product 1, 0.22, 3.5, 154, 539, 165.00, 577.50, 176.00, 616.00, 181.50, 635.25. Row 2. Product 2, 0.17, 2, 119, 238, 127.50, 255.00, 136.00, 272.00, 140.25, 280.5. Row 3. Product 3, 0.13, 1.5, 91, 136.5, 97.50, 146.25, 104.00, 156.00, 107.25, 160.88. Row 4. Product 4, 0.12, 5.5, 84, 462, 90.00, 495.00, 96.00, 528, 99.00, 544.50. Row 5. Product 5, 0.09, 4, 63, 757, 67.50, 270.00, 72.00, 288, 74.25, 297.00. Row 6. Product 6, 0.09, 3, 63, 189, 67.50 20250, 72.00, 216, 74.25, 222.75. Row 7. Product 7, 0.06, 2, 42, 84, 45.00, 90.00, 48.00, 96, 49.50, 99.00. Row 8. Product 8, 0.05, 2, 35, 70.00, 37.50, 75.00, 40.00, 80.00, 41.25, 82.50. Row 9. Product 9, 3%, 1.5, 21, 31.50, 22.50, 33.75, 24.00, 36.00, 24.75, 37.13. Row 10. Product 10, 1%, 3.5, 7, 24.50, 7.50, 26.25, 8.00, 28.00, 8.25, 28.88. Row 11. M i s c 3%, 3, 21, 63.00, 22.50, 67.50, 24.00, 72.00, 2, 4.75, 74.25. Row 12. Total 100%, blank, 700, 2089.50, 750.00, 2238.75, 800.00, 2388.00, 825.00, 2462.63. Row 13. Blank, blank, F T E's required, blank, 14.61, blank, 17.22, blank, 16.70, blank, 17.22."/>
          <p:cNvPicPr>
            <a:picLocks noChangeAspect="1"/>
          </p:cNvPicPr>
          <p:nvPr/>
        </p:nvPicPr>
        <p:blipFill>
          <a:blip r:embed="rId3"/>
          <a:stretch>
            <a:fillRect/>
          </a:stretch>
        </p:blipFill>
        <p:spPr>
          <a:xfrm>
            <a:off x="589440" y="2705254"/>
            <a:ext cx="4433839" cy="2671388"/>
          </a:xfrm>
          <a:prstGeom prst="rect">
            <a:avLst/>
          </a:prstGeom>
        </p:spPr>
      </p:pic>
      <p:pic>
        <p:nvPicPr>
          <p:cNvPr id="3" name="Picture 2" descr="An Excel sheet shows two tables of staffing model. The first table titled, data, has 5 rows and 5 columns. The columns have the following headings from left to right. May, June, July, August. The row entries are as follows. Row 1. Desired throughput, 700, 750, 800, 825. Row 2. Hours worked per day, 6.5, 6.5, 6.5, 6.5. Row 3. Days in month, 22, 20, 22, 22. The second table titled, model, has 15 rows and 5 columns. The columns have the following headings from left to right. Products, Product mix, Hours per file, May, Files per month, May, Hours required. The row entries are as follows. Row 1. Product 1, 0.22, 3.5, = B 12 times $ B $5, = C 12 times D 12. Row 2. Product 2, 0.17, 2, = B 13 times $ B $5, = C 13 times D 13. Row 3. Product 3, 0.13, 1.5, = B 14 times $B $5, = C 14 times D 14. Row 4. Product 4, 0.12, 5.5, = B 15 times $ B $5, = C 15 times D 15. Row 5. Product 5, 0.09, 4, = B 16 times $ B $5, = C 16 times D 16. Row 6. Product 6, 0.09, 3, = B 17 times $ B $5, = C 17 times D 17. Row 7. Product 7, 0.06, 2, = B 18 times $ B $5, = C 18 times D 18. Row 8. Product 8, 0.05, 2, = B 19 times $ B $5, = C 19 times D 19. Row 9. Product 9, 0.03, 1.5, = B 20 times $ B $5, = C 20 times D 20. Row 10. Product 10, 0.01, 3.5, = B 21 times $ B $5, = C 21 times D 21. Row 11. Miscellaneous, = 1 minus sum left parenthesis B 12 and B 21 right parenthesis, 3, = B 22 times $ B $5, = C 22 times D 22. Row 12. Total, 1, blank, = sum left parenthesis D 12 colon D 22 right parenthesis, = sum left parenthesis E 12 and E 22 right parenthesis. Row 13. Blank, blank, F T E's required, blank, = start fraction E 23 over left parenthesis B 6 times B 7 right parenthesis end fraction."/>
          <p:cNvPicPr>
            <a:picLocks noChangeAspect="1"/>
          </p:cNvPicPr>
          <p:nvPr/>
        </p:nvPicPr>
        <p:blipFill>
          <a:blip r:embed="rId4"/>
          <a:stretch>
            <a:fillRect/>
          </a:stretch>
        </p:blipFill>
        <p:spPr>
          <a:xfrm>
            <a:off x="5297020" y="2716338"/>
            <a:ext cx="3114772" cy="264921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Single-Period Purchase Decisions</a:t>
            </a:r>
            <a:endParaRPr sz="3600" b="1" i="0" u="none" strike="noStrike" cap="none" dirty="0">
              <a:solidFill>
                <a:srgbClr val="007FA3"/>
              </a:solidFill>
              <a:latin typeface="+mj-lt"/>
              <a:ea typeface="Arial"/>
              <a:cs typeface="Arial"/>
              <a:sym typeface="Arial"/>
            </a:endParaRPr>
          </a:p>
        </p:txBody>
      </p:sp>
      <p:sp>
        <p:nvSpPr>
          <p:cNvPr id="414" name="Content Placeholder 2"/>
          <p:cNvSpPr txBox="1">
            <a:spLocks noGrp="1"/>
          </p:cNvSpPr>
          <p:nvPr>
            <p:ph type="body" idx="1"/>
          </p:nvPr>
        </p:nvSpPr>
        <p:spPr>
          <a:xfrm>
            <a:off x="457200" y="1600201"/>
            <a:ext cx="8229600" cy="358140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One-time purchase decisions often must be made in the face of uncertain demand.</a:t>
            </a:r>
            <a:endParaRPr sz="2000" dirty="0">
              <a:latin typeface="+mn-lt"/>
            </a:endParaRPr>
          </a:p>
          <a:p>
            <a:pPr marL="255650" marR="0" lvl="0" indent="-255650" algn="l" rtl="0">
              <a:spcAft>
                <a:spcPts val="0"/>
              </a:spcAft>
              <a:buClr>
                <a:srgbClr val="007FA3"/>
              </a:buClr>
              <a:buSzPct val="100000"/>
              <a:buFont typeface="Arial"/>
              <a:buChar char="•"/>
            </a:pPr>
            <a:r>
              <a:rPr lang="en-US" sz="2000" b="1" i="0" u="none" strike="noStrike" cap="none" dirty="0">
                <a:solidFill>
                  <a:srgbClr val="000000"/>
                </a:solidFill>
                <a:latin typeface="+mn-lt"/>
                <a:sym typeface="Arial"/>
              </a:rPr>
              <a:t>Newsvendor Problem</a:t>
            </a:r>
            <a:r>
              <a:rPr lang="en-US" sz="2000" b="0" i="0" u="none" strike="noStrike" cap="none" dirty="0">
                <a:solidFill>
                  <a:srgbClr val="000000"/>
                </a:solidFill>
                <a:latin typeface="+mn-lt"/>
                <a:sym typeface="Arial"/>
              </a:rPr>
              <a:t>: How many newspapers to purchase each day?</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1" u="none" strike="noStrike" cap="none" dirty="0">
                <a:solidFill>
                  <a:srgbClr val="000000"/>
                </a:solidFill>
                <a:latin typeface="+mn-lt"/>
                <a:sym typeface="Arial"/>
              </a:rPr>
              <a:t>C</a:t>
            </a:r>
            <a:r>
              <a:rPr lang="en-US" sz="2000" b="0" i="0" u="none" strike="noStrike" cap="none" dirty="0">
                <a:solidFill>
                  <a:srgbClr val="000000"/>
                </a:solidFill>
                <a:latin typeface="+mn-lt"/>
                <a:sym typeface="Arial"/>
              </a:rPr>
              <a:t> = cost to purchase a newspaper</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1" u="none" strike="noStrike" cap="none" dirty="0">
                <a:solidFill>
                  <a:srgbClr val="000000"/>
                </a:solidFill>
                <a:latin typeface="+mn-lt"/>
                <a:sym typeface="Arial"/>
              </a:rPr>
              <a:t>Q</a:t>
            </a:r>
            <a:r>
              <a:rPr lang="en-US" sz="2000" b="0" i="0" u="none" strike="noStrike" cap="none" dirty="0">
                <a:solidFill>
                  <a:srgbClr val="000000"/>
                </a:solidFill>
                <a:latin typeface="+mn-lt"/>
                <a:sym typeface="Arial"/>
              </a:rPr>
              <a:t> = number of newspapers the vendor purchases</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1" u="none" strike="noStrike" cap="none" dirty="0">
                <a:solidFill>
                  <a:srgbClr val="000000"/>
                </a:solidFill>
                <a:latin typeface="+mn-lt"/>
                <a:sym typeface="Arial"/>
              </a:rPr>
              <a:t>D</a:t>
            </a:r>
            <a:r>
              <a:rPr lang="en-US" sz="2000" b="0" i="0" u="none" strike="noStrike" cap="none" dirty="0">
                <a:solidFill>
                  <a:srgbClr val="000000"/>
                </a:solidFill>
                <a:latin typeface="+mn-lt"/>
                <a:sym typeface="Arial"/>
              </a:rPr>
              <a:t> = number of newspapers demanded</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1" u="none" strike="noStrike" cap="none" dirty="0">
                <a:solidFill>
                  <a:srgbClr val="000000"/>
                </a:solidFill>
                <a:latin typeface="+mn-lt"/>
                <a:sym typeface="Arial"/>
              </a:rPr>
              <a:t>R</a:t>
            </a:r>
            <a:r>
              <a:rPr lang="en-US" sz="2000" b="0" i="0" u="none" strike="noStrike" cap="none" dirty="0">
                <a:solidFill>
                  <a:srgbClr val="000000"/>
                </a:solidFill>
                <a:latin typeface="+mn-lt"/>
                <a:sym typeface="Arial"/>
              </a:rPr>
              <a:t> = revenue from selling a newspaper</a:t>
            </a:r>
            <a:endParaRPr sz="2000" dirty="0">
              <a:latin typeface="+mn-lt"/>
            </a:endParaRPr>
          </a:p>
          <a:p>
            <a:pPr marL="741553" marR="0" lvl="1" indent="-284353" algn="l" rtl="0">
              <a:spcBef>
                <a:spcPts val="600"/>
              </a:spcBef>
              <a:spcAft>
                <a:spcPts val="0"/>
              </a:spcAft>
              <a:buClr>
                <a:srgbClr val="007FA3"/>
              </a:buClr>
              <a:buSzPct val="100000"/>
              <a:buFont typeface="Arial"/>
              <a:buChar char="–"/>
            </a:pPr>
            <a:r>
              <a:rPr lang="en-US" sz="2000" b="0" i="1" u="none" strike="noStrike" cap="none" dirty="0">
                <a:solidFill>
                  <a:srgbClr val="000000"/>
                </a:solidFill>
                <a:latin typeface="+mn-lt"/>
                <a:sym typeface="Arial"/>
              </a:rPr>
              <a:t>S</a:t>
            </a:r>
            <a:r>
              <a:rPr lang="en-US" sz="2000" b="0" i="0" u="none" strike="noStrike" cap="none" dirty="0">
                <a:solidFill>
                  <a:srgbClr val="000000"/>
                </a:solidFill>
                <a:latin typeface="+mn-lt"/>
                <a:sym typeface="Arial"/>
              </a:rPr>
              <a:t> = salvage value of unsold newspapers</a:t>
            </a:r>
            <a:endParaRPr sz="2000" b="0" i="0" u="none" strike="noStrike" cap="none" dirty="0">
              <a:solidFill>
                <a:srgbClr val="000000"/>
              </a:solidFill>
              <a:latin typeface="+mn-lt"/>
              <a:sym typeface="Arial"/>
            </a:endParaRPr>
          </a:p>
        </p:txBody>
      </p:sp>
      <p:graphicFrame>
        <p:nvGraphicFramePr>
          <p:cNvPr id="2" name="Object 1" descr="Net profit = R times quantity sold + s times surplus quantity minus C times Q"/>
          <p:cNvGraphicFramePr>
            <a:graphicFrameLocks noChangeAspect="1"/>
          </p:cNvGraphicFramePr>
          <p:nvPr>
            <p:extLst>
              <p:ext uri="{D42A27DB-BD31-4B8C-83A1-F6EECF244321}">
                <p14:modId xmlns:p14="http://schemas.microsoft.com/office/powerpoint/2010/main" val="2565514146"/>
              </p:ext>
            </p:extLst>
          </p:nvPr>
        </p:nvGraphicFramePr>
        <p:xfrm>
          <a:off x="819150" y="5291350"/>
          <a:ext cx="7505700" cy="355600"/>
        </p:xfrm>
        <a:graphic>
          <a:graphicData uri="http://schemas.openxmlformats.org/presentationml/2006/ole">
            <mc:AlternateContent xmlns:mc="http://schemas.openxmlformats.org/markup-compatibility/2006">
              <mc:Choice xmlns:v="urn:schemas-microsoft-com:vml" Requires="v">
                <p:oleObj spid="_x0000_s2576" name="Equation" r:id="rId4" imgW="7505640" imgH="355320" progId="Equation.DSMT4">
                  <p:embed/>
                </p:oleObj>
              </mc:Choice>
              <mc:Fallback>
                <p:oleObj name="Equation" r:id="rId4" imgW="7505640" imgH="355320" progId="Equation.DSMT4">
                  <p:embed/>
                  <p:pic>
                    <p:nvPicPr>
                      <p:cNvPr id="0" name=""/>
                      <p:cNvPicPr/>
                      <p:nvPr/>
                    </p:nvPicPr>
                    <p:blipFill>
                      <a:blip r:embed="rId5"/>
                      <a:stretch>
                        <a:fillRect/>
                      </a:stretch>
                    </p:blipFill>
                    <p:spPr>
                      <a:xfrm>
                        <a:off x="819150" y="5291350"/>
                        <a:ext cx="7505700" cy="355600"/>
                      </a:xfrm>
                      <a:prstGeom prst="rect">
                        <a:avLst/>
                      </a:prstGeom>
                    </p:spPr>
                  </p:pic>
                </p:oleObj>
              </mc:Fallback>
            </mc:AlternateContent>
          </a:graphicData>
        </a:graphic>
      </p:graphicFrame>
      <p:graphicFrame>
        <p:nvGraphicFramePr>
          <p:cNvPr id="3" name="Object 2" descr="= R left parenthesis min left brace Q, D right brace right parenthesis + S left parenthesis max left brace 0, q minus D right brace right parenthesis minus C Q."/>
          <p:cNvGraphicFramePr>
            <a:graphicFrameLocks noChangeAspect="1"/>
          </p:cNvGraphicFramePr>
          <p:nvPr>
            <p:extLst>
              <p:ext uri="{D42A27DB-BD31-4B8C-83A1-F6EECF244321}">
                <p14:modId xmlns:p14="http://schemas.microsoft.com/office/powerpoint/2010/main" val="3688104777"/>
              </p:ext>
            </p:extLst>
          </p:nvPr>
        </p:nvGraphicFramePr>
        <p:xfrm>
          <a:off x="819150" y="5756699"/>
          <a:ext cx="5105400" cy="342900"/>
        </p:xfrm>
        <a:graphic>
          <a:graphicData uri="http://schemas.openxmlformats.org/presentationml/2006/ole">
            <mc:AlternateContent xmlns:mc="http://schemas.openxmlformats.org/markup-compatibility/2006">
              <mc:Choice xmlns:v="urn:schemas-microsoft-com:vml" Requires="v">
                <p:oleObj spid="_x0000_s2577" name="Equation" r:id="rId6" imgW="5105160" imgH="342720" progId="Equation.DSMT4">
                  <p:embed/>
                </p:oleObj>
              </mc:Choice>
              <mc:Fallback>
                <p:oleObj name="Equation" r:id="rId6" imgW="5105160" imgH="342720" progId="Equation.DSMT4">
                  <p:embed/>
                  <p:pic>
                    <p:nvPicPr>
                      <p:cNvPr id="0" name=""/>
                      <p:cNvPicPr/>
                      <p:nvPr/>
                    </p:nvPicPr>
                    <p:blipFill>
                      <a:blip r:embed="rId7"/>
                      <a:stretch>
                        <a:fillRect/>
                      </a:stretch>
                    </p:blipFill>
                    <p:spPr>
                      <a:xfrm>
                        <a:off x="819150" y="5756699"/>
                        <a:ext cx="5105400" cy="342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11.8: </a:t>
            </a:r>
            <a:r>
              <a:rPr lang="en-US" sz="3600" b="1" i="0" u="none" strike="noStrike" cap="none" dirty="0">
                <a:solidFill>
                  <a:srgbClr val="007FA3"/>
                </a:solidFill>
                <a:latin typeface="+mj-lt"/>
                <a:ea typeface="Arial"/>
                <a:cs typeface="Arial"/>
                <a:sym typeface="Arial"/>
              </a:rPr>
              <a:t>A Single-Period Purchase Decision </a:t>
            </a:r>
            <a:r>
              <a:rPr lang="en-US" sz="3600" b="1" i="0" u="none" strike="noStrike" cap="none" dirty="0" smtClean="0">
                <a:solidFill>
                  <a:srgbClr val="007FA3"/>
                </a:solidFill>
                <a:latin typeface="+mj-lt"/>
                <a:ea typeface="Arial"/>
                <a:cs typeface="Arial"/>
                <a:sym typeface="Arial"/>
              </a:rPr>
              <a:t>Model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421" name="Content Placeholder 2"/>
          <p:cNvSpPr txBox="1">
            <a:spLocks noGrp="1"/>
          </p:cNvSpPr>
          <p:nvPr>
            <p:ph type="body" idx="1"/>
          </p:nvPr>
        </p:nvSpPr>
        <p:spPr>
          <a:xfrm>
            <a:off x="457200" y="1600200"/>
            <a:ext cx="8229600" cy="2814175"/>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A small candy store makes Valentine’s Day gift boxes that cost $12 and sell for $18.</a:t>
            </a:r>
            <a:endParaRPr sz="2200" dirty="0">
              <a:latin typeface="+mn-lt"/>
            </a:endParaRPr>
          </a:p>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In the past, at least 40 boxes have sold by Valentine’s Day but the actual amount is unknown.</a:t>
            </a:r>
            <a:endParaRPr sz="2200" dirty="0">
              <a:latin typeface="+mn-lt"/>
            </a:endParaRPr>
          </a:p>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After the holiday, boxes are discounted 50%.</a:t>
            </a:r>
            <a:endParaRPr sz="2200" dirty="0">
              <a:latin typeface="+mn-lt"/>
            </a:endParaRPr>
          </a:p>
          <a:p>
            <a:pPr marL="255588" marR="0" lvl="0" indent="-255588" algn="l" rtl="0">
              <a:spcAft>
                <a:spcPts val="0"/>
              </a:spcAft>
              <a:buClr>
                <a:srgbClr val="007FA3"/>
              </a:buClr>
              <a:buSzPct val="100000"/>
              <a:buFont typeface="Arial"/>
              <a:buChar char="•"/>
            </a:pPr>
            <a:r>
              <a:rPr lang="en-US" sz="2200" b="0" i="1" u="none" strike="noStrike" cap="none" dirty="0">
                <a:solidFill>
                  <a:srgbClr val="000000"/>
                </a:solidFill>
                <a:latin typeface="+mn-lt"/>
                <a:sym typeface="Arial"/>
              </a:rPr>
              <a:t>C</a:t>
            </a:r>
            <a:r>
              <a:rPr lang="en-US" sz="2200" b="0" i="0" u="none" strike="noStrike" cap="none" dirty="0">
                <a:solidFill>
                  <a:srgbClr val="000000"/>
                </a:solidFill>
                <a:latin typeface="+mn-lt"/>
                <a:sym typeface="Arial"/>
              </a:rPr>
              <a:t> = $12, </a:t>
            </a:r>
            <a:r>
              <a:rPr lang="en-US" sz="2200" b="0" i="1" u="none" strike="noStrike" cap="none" dirty="0">
                <a:solidFill>
                  <a:srgbClr val="000000"/>
                </a:solidFill>
                <a:latin typeface="+mn-lt"/>
                <a:sym typeface="Arial"/>
              </a:rPr>
              <a:t>R </a:t>
            </a:r>
            <a:r>
              <a:rPr lang="en-US" sz="2200" b="0" i="0" u="none" strike="noStrike" cap="none" dirty="0">
                <a:solidFill>
                  <a:srgbClr val="000000"/>
                </a:solidFill>
                <a:latin typeface="+mn-lt"/>
                <a:sym typeface="Arial"/>
              </a:rPr>
              <a:t>= $18, </a:t>
            </a:r>
            <a:r>
              <a:rPr lang="en-US" sz="2200" b="0" i="1" u="none" strike="noStrike" cap="none" dirty="0">
                <a:solidFill>
                  <a:srgbClr val="000000"/>
                </a:solidFill>
                <a:latin typeface="+mn-lt"/>
                <a:sym typeface="Arial"/>
              </a:rPr>
              <a:t>S</a:t>
            </a:r>
            <a:r>
              <a:rPr lang="en-US" sz="2200" b="0" i="0" u="none" strike="noStrike" cap="none" dirty="0">
                <a:solidFill>
                  <a:srgbClr val="000000"/>
                </a:solidFill>
                <a:latin typeface="+mn-lt"/>
                <a:sym typeface="Arial"/>
              </a:rPr>
              <a:t> = $9</a:t>
            </a:r>
            <a:endParaRPr sz="2200" b="0" i="0" u="none" strike="noStrike" cap="none" dirty="0">
              <a:solidFill>
                <a:srgbClr val="000000"/>
              </a:solidFill>
              <a:latin typeface="+mn-lt"/>
              <a:sym typeface="Arial"/>
            </a:endParaRPr>
          </a:p>
        </p:txBody>
      </p:sp>
      <p:sp>
        <p:nvSpPr>
          <p:cNvPr id="424" name="Content Placeholder 3"/>
          <p:cNvSpPr txBox="1">
            <a:spLocks noGrp="1"/>
          </p:cNvSpPr>
          <p:nvPr>
            <p:ph type="body" idx="2"/>
          </p:nvPr>
        </p:nvSpPr>
        <p:spPr>
          <a:xfrm>
            <a:off x="457201" y="4473422"/>
            <a:ext cx="139148" cy="609600"/>
          </a:xfrm>
          <a:prstGeom prst="rect">
            <a:avLst/>
          </a:prstGeom>
          <a:noFill/>
          <a:ln>
            <a:noFill/>
          </a:ln>
        </p:spPr>
        <p:txBody>
          <a:bodyPr spcFirstLastPara="1" wrap="square" lIns="0" tIns="0" rIns="0" bIns="0" anchor="t" anchorCtr="0">
            <a:noAutofit/>
          </a:bodyPr>
          <a:lstStyle/>
          <a:p>
            <a:pPr marL="256032" marR="0" lvl="1" indent="-256032" algn="l" rtl="0">
              <a:spcBef>
                <a:spcPts val="1500"/>
              </a:spcBef>
              <a:spcAft>
                <a:spcPts val="0"/>
              </a:spcAft>
              <a:buClr>
                <a:srgbClr val="007FA3"/>
              </a:buClr>
              <a:buSzPct val="100000"/>
              <a:buFont typeface="Arial" panose="020B0604020202020204" pitchFamily="34" charset="0"/>
              <a:buChar char="•"/>
            </a:pPr>
            <a:r>
              <a:rPr lang="en-US" sz="2200" b="0" u="none" strike="noStrike" cap="none" dirty="0" smtClean="0">
                <a:solidFill>
                  <a:srgbClr val="000000"/>
                </a:solidFill>
                <a:latin typeface="+mn-lt"/>
                <a:ea typeface="Arial"/>
                <a:cs typeface="Arial"/>
                <a:sym typeface="Arial"/>
              </a:rPr>
              <a:t>  </a:t>
            </a:r>
            <a:endParaRPr sz="2200" b="0" u="none" strike="noStrike" cap="none" dirty="0">
              <a:solidFill>
                <a:srgbClr val="000000"/>
              </a:solidFill>
              <a:latin typeface="+mn-lt"/>
              <a:ea typeface="Arial"/>
              <a:cs typeface="Arial"/>
              <a:sym typeface="Arial"/>
            </a:endParaRPr>
          </a:p>
        </p:txBody>
      </p:sp>
      <p:graphicFrame>
        <p:nvGraphicFramePr>
          <p:cNvPr id="7" name="Object 6" descr="Net profit = R left parenthesis min left brace Q, D right brace right parenthesis + S left parenthesis max left brace 0, q minus D right brace right parenthesis minus C Q"/>
          <p:cNvGraphicFramePr>
            <a:graphicFrameLocks noChangeAspect="1"/>
          </p:cNvGraphicFramePr>
          <p:nvPr>
            <p:extLst>
              <p:ext uri="{D42A27DB-BD31-4B8C-83A1-F6EECF244321}">
                <p14:modId xmlns:p14="http://schemas.microsoft.com/office/powerpoint/2010/main" val="746368103"/>
              </p:ext>
            </p:extLst>
          </p:nvPr>
        </p:nvGraphicFramePr>
        <p:xfrm>
          <a:off x="705127" y="4707017"/>
          <a:ext cx="6400800" cy="355600"/>
        </p:xfrm>
        <a:graphic>
          <a:graphicData uri="http://schemas.openxmlformats.org/presentationml/2006/ole">
            <mc:AlternateContent xmlns:mc="http://schemas.openxmlformats.org/markup-compatibility/2006">
              <mc:Choice xmlns:v="urn:schemas-microsoft-com:vml" Requires="v">
                <p:oleObj spid="_x0000_s3596" name="Equation" r:id="rId4" imgW="6400800" imgH="355320" progId="Equation.DSMT4">
                  <p:embed/>
                </p:oleObj>
              </mc:Choice>
              <mc:Fallback>
                <p:oleObj name="Equation" r:id="rId4" imgW="6400800" imgH="355320" progId="Equation.DSMT4">
                  <p:embed/>
                  <p:pic>
                    <p:nvPicPr>
                      <p:cNvPr id="3" name="Object 2"/>
                      <p:cNvPicPr/>
                      <p:nvPr/>
                    </p:nvPicPr>
                    <p:blipFill>
                      <a:blip r:embed="rId5"/>
                      <a:stretch>
                        <a:fillRect/>
                      </a:stretch>
                    </p:blipFill>
                    <p:spPr>
                      <a:xfrm>
                        <a:off x="705127" y="4707017"/>
                        <a:ext cx="6400800" cy="355600"/>
                      </a:xfrm>
                      <a:prstGeom prst="rect">
                        <a:avLst/>
                      </a:prstGeom>
                    </p:spPr>
                  </p:pic>
                </p:oleObj>
              </mc:Fallback>
            </mc:AlternateContent>
          </a:graphicData>
        </a:graphic>
      </p:graphicFrame>
      <p:graphicFrame>
        <p:nvGraphicFramePr>
          <p:cNvPr id="8" name="Object 7" descr="= 18 left parenthesis min left brace Q, D right brace right parenthesis + 9 left parenthesis max left brace 0, Q minus D right brace right parenthesis minus 12 Q."/>
          <p:cNvGraphicFramePr>
            <a:graphicFrameLocks noChangeAspect="1"/>
          </p:cNvGraphicFramePr>
          <p:nvPr>
            <p:extLst>
              <p:ext uri="{D42A27DB-BD31-4B8C-83A1-F6EECF244321}">
                <p14:modId xmlns:p14="http://schemas.microsoft.com/office/powerpoint/2010/main" val="486653776"/>
              </p:ext>
            </p:extLst>
          </p:nvPr>
        </p:nvGraphicFramePr>
        <p:xfrm>
          <a:off x="2014606" y="5099284"/>
          <a:ext cx="5194300" cy="342900"/>
        </p:xfrm>
        <a:graphic>
          <a:graphicData uri="http://schemas.openxmlformats.org/presentationml/2006/ole">
            <mc:AlternateContent xmlns:mc="http://schemas.openxmlformats.org/markup-compatibility/2006">
              <mc:Choice xmlns:v="urn:schemas-microsoft-com:vml" Requires="v">
                <p:oleObj spid="_x0000_s3597" name="Equation" r:id="rId6" imgW="5194080" imgH="342720" progId="Equation.DSMT4">
                  <p:embed/>
                </p:oleObj>
              </mc:Choice>
              <mc:Fallback>
                <p:oleObj name="Equation" r:id="rId6" imgW="5194080" imgH="342720" progId="Equation.DSMT4">
                  <p:embed/>
                  <p:pic>
                    <p:nvPicPr>
                      <p:cNvPr id="3" name="Object 2"/>
                      <p:cNvPicPr/>
                      <p:nvPr/>
                    </p:nvPicPr>
                    <p:blipFill>
                      <a:blip r:embed="rId7"/>
                      <a:stretch>
                        <a:fillRect/>
                      </a:stretch>
                    </p:blipFill>
                    <p:spPr>
                      <a:xfrm>
                        <a:off x="2014606" y="5099284"/>
                        <a:ext cx="5194300" cy="342900"/>
                      </a:xfrm>
                      <a:prstGeom prst="rect">
                        <a:avLst/>
                      </a:prstGeom>
                    </p:spPr>
                  </p:pic>
                </p:oleObj>
              </mc:Fallback>
            </mc:AlternateContent>
          </a:graphicData>
        </a:graphic>
      </p:graphicFrame>
      <p:sp>
        <p:nvSpPr>
          <p:cNvPr id="422" name="Content Placeholder 4"/>
          <p:cNvSpPr txBox="1">
            <a:spLocks noGrp="1"/>
          </p:cNvSpPr>
          <p:nvPr>
            <p:ph type="body" idx="3"/>
          </p:nvPr>
        </p:nvSpPr>
        <p:spPr>
          <a:xfrm>
            <a:off x="457200" y="5503189"/>
            <a:ext cx="8229600" cy="768401"/>
          </a:xfrm>
          <a:prstGeom prst="rect">
            <a:avLst/>
          </a:prstGeom>
          <a:noFill/>
          <a:ln>
            <a:noFill/>
          </a:ln>
        </p:spPr>
        <p:txBody>
          <a:bodyPr spcFirstLastPara="1" wrap="square" lIns="0" tIns="0" rIns="0" bIns="0" anchor="t" anchorCtr="0">
            <a:noAutofit/>
          </a:bodyPr>
          <a:lstStyle/>
          <a:p>
            <a:pPr marL="742950" lvl="1" indent="-285750">
              <a:buSzPct val="100000"/>
            </a:pPr>
            <a:r>
              <a:rPr lang="en-US" sz="2200" dirty="0">
                <a:solidFill>
                  <a:srgbClr val="000000"/>
                </a:solidFill>
                <a:latin typeface="+mn-lt"/>
              </a:rPr>
              <a:t>Note that </a:t>
            </a:r>
            <a:r>
              <a:rPr lang="en-US" sz="2200" i="1" dirty="0">
                <a:solidFill>
                  <a:srgbClr val="000000"/>
                </a:solidFill>
                <a:latin typeface="+mn-lt"/>
              </a:rPr>
              <a:t>D</a:t>
            </a:r>
            <a:r>
              <a:rPr lang="en-US" sz="2200" dirty="0">
                <a:solidFill>
                  <a:srgbClr val="000000"/>
                </a:solidFill>
                <a:latin typeface="+mn-lt"/>
              </a:rPr>
              <a:t> is actually uncertain and can be modeled using a probability distribution.</a:t>
            </a:r>
            <a:endParaRPr lang="en-US" sz="2200" i="1" dirty="0">
              <a:solidFill>
                <a:srgbClr val="000000"/>
              </a:solidFill>
              <a:latin typeface="+mn-l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11.8: A Single-Period Purchase Decision Model </a:t>
            </a:r>
            <a:r>
              <a:rPr lang="en-US" sz="2000" b="0" dirty="0" smtClean="0">
                <a:latin typeface="+mj-lt"/>
              </a:rPr>
              <a:t>(2 </a:t>
            </a:r>
            <a:r>
              <a:rPr lang="en-US" sz="2000" b="0" dirty="0">
                <a:latin typeface="+mj-lt"/>
              </a:rPr>
              <a:t>of 2)</a:t>
            </a:r>
            <a:endParaRPr sz="3600" b="1" i="0" u="none" strike="noStrike" cap="none" dirty="0">
              <a:solidFill>
                <a:srgbClr val="007FA3"/>
              </a:solidFill>
              <a:latin typeface="+mj-lt"/>
              <a:sym typeface="Arial"/>
            </a:endParaRPr>
          </a:p>
        </p:txBody>
      </p:sp>
      <p:sp>
        <p:nvSpPr>
          <p:cNvPr id="430" name="Content Placeholder 2"/>
          <p:cNvSpPr txBox="1">
            <a:spLocks noGrp="1"/>
          </p:cNvSpPr>
          <p:nvPr>
            <p:ph type="body" idx="1"/>
          </p:nvPr>
        </p:nvSpPr>
        <p:spPr>
          <a:xfrm>
            <a:off x="457200" y="1600201"/>
            <a:ext cx="3588026" cy="65598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rgbClr val="000000"/>
                </a:solidFill>
                <a:latin typeface="+mn-lt"/>
                <a:ea typeface="Arial"/>
                <a:cs typeface="Arial"/>
                <a:sym typeface="Arial"/>
              </a:rPr>
              <a:t>Spreadsheet model</a:t>
            </a:r>
            <a:endParaRPr b="0" i="0" u="none" strike="noStrike" cap="none" dirty="0">
              <a:solidFill>
                <a:srgbClr val="000000"/>
              </a:solidFill>
              <a:latin typeface="+mn-lt"/>
              <a:ea typeface="Arial"/>
              <a:cs typeface="Arial"/>
              <a:sym typeface="Arial"/>
            </a:endParaRPr>
          </a:p>
        </p:txBody>
      </p:sp>
      <p:pic>
        <p:nvPicPr>
          <p:cNvPr id="2" name="Picture 1" descr="An Excel sheet for news vendor model shows two tables. The first table titled, data, has 1 row and 3 columns. The columns have the following headings from left to right. Selling price, Cost, Discount price. The row entries are as follows. Row 1. 18, 12, 9. The second table titled, model, displays the following information. Demand, 41. Purchase quantity, 44. Quantity sold, 41. Surplus quantity, 3. Profit, $237.00."/>
          <p:cNvPicPr>
            <a:picLocks noChangeAspect="1"/>
          </p:cNvPicPr>
          <p:nvPr/>
        </p:nvPicPr>
        <p:blipFill>
          <a:blip r:embed="rId3"/>
          <a:stretch>
            <a:fillRect/>
          </a:stretch>
        </p:blipFill>
        <p:spPr>
          <a:xfrm>
            <a:off x="1123132" y="2393047"/>
            <a:ext cx="2822693" cy="3761558"/>
          </a:xfrm>
          <a:prstGeom prst="rect">
            <a:avLst/>
          </a:prstGeom>
        </p:spPr>
      </p:pic>
      <p:pic>
        <p:nvPicPr>
          <p:cNvPr id="3" name="Picture 2" descr="An Excel sheet for news vendor model shows two tables. The first table titled, data, has 1 row and 3 columns. The columns have the following headings from left to right. Selling price, Cost, Discount price. The row entries are as follows. Row 1. 18, 12, 9. The second table titled, model, displays the following information. Demand, 41. Purchase quantity, 44. Quantity sold = MIN left parenthesis B 11 comma B 12 right parenthesis. Surplus quantity = MAX left parenthesis 0 comma B 12 minus B 11 right parenthesis. Profit = B 14 times B 5 + B 15 times B 7 minus B 12 times B 6."/>
          <p:cNvPicPr>
            <a:picLocks noChangeAspect="1"/>
          </p:cNvPicPr>
          <p:nvPr/>
        </p:nvPicPr>
        <p:blipFill>
          <a:blip r:embed="rId4"/>
          <a:stretch>
            <a:fillRect/>
          </a:stretch>
        </p:blipFill>
        <p:spPr>
          <a:xfrm>
            <a:off x="4311557" y="2411337"/>
            <a:ext cx="3920068" cy="374326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Overbooking Decisions</a:t>
            </a:r>
            <a:endParaRPr sz="3600" b="1" i="0" u="none" strike="noStrike" cap="none" dirty="0">
              <a:solidFill>
                <a:srgbClr val="007FA3"/>
              </a:solidFill>
              <a:latin typeface="+mj-lt"/>
              <a:ea typeface="Arial"/>
              <a:cs typeface="Arial"/>
              <a:sym typeface="Arial"/>
            </a:endParaRPr>
          </a:p>
        </p:txBody>
      </p:sp>
      <p:sp>
        <p:nvSpPr>
          <p:cNvPr id="438" name="Content Placeholder 2"/>
          <p:cNvSpPr txBox="1">
            <a:spLocks noGrp="1"/>
          </p:cNvSpPr>
          <p:nvPr>
            <p:ph type="body" idx="1"/>
          </p:nvPr>
        </p:nvSpPr>
        <p:spPr>
          <a:xfrm>
            <a:off x="457200" y="1600201"/>
            <a:ext cx="8229600" cy="4432852"/>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Find the number of reservations to accept to effectively fill capacity knowing that some customers may not use their reservations.</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A common practice in these industries is to overbook reservations.</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When more customers arrive than can be handled, the business usually incurs some cost to satisfy them.</a:t>
            </a:r>
            <a:endParaRPr sz="2400" dirty="0">
              <a:latin typeface="+mn-lt"/>
            </a:endParaRPr>
          </a:p>
          <a:p>
            <a:pPr marL="741553" marR="0" lvl="1" indent="-284353" algn="l" rtl="0">
              <a:spcBef>
                <a:spcPts val="600"/>
              </a:spcBef>
              <a:spcAft>
                <a:spcPts val="0"/>
              </a:spcAft>
              <a:buClr>
                <a:srgbClr val="007FA3"/>
              </a:buClr>
              <a:buSzPts val="2400"/>
              <a:buFont typeface="Arial"/>
              <a:buChar char="–"/>
            </a:pPr>
            <a:r>
              <a:rPr lang="en-US" sz="2400" b="0" i="0" u="none" strike="noStrike" cap="none" dirty="0">
                <a:solidFill>
                  <a:srgbClr val="000000"/>
                </a:solidFill>
                <a:latin typeface="+mn-lt"/>
                <a:sym typeface="Arial"/>
              </a:rPr>
              <a:t>Therefore, the decision becomes how much to overbook to balance the costs of overbooking against the lost revenue for underuse.</a:t>
            </a:r>
            <a:endParaRPr sz="24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11.1: A Total Cost Decision Model </a:t>
            </a:r>
            <a:r>
              <a:rPr lang="en-US" sz="2000" b="0" dirty="0" smtClean="0">
                <a:latin typeface="+mj-lt"/>
              </a:rPr>
              <a:t>(1 of 3)</a:t>
            </a:r>
            <a:endParaRPr lang="en-US" sz="2000" b="0" dirty="0">
              <a:latin typeface="+mj-lt"/>
            </a:endParaRPr>
          </a:p>
        </p:txBody>
      </p:sp>
      <p:sp>
        <p:nvSpPr>
          <p:cNvPr id="3" name="Content Placeholder 2"/>
          <p:cNvSpPr>
            <a:spLocks noGrp="1"/>
          </p:cNvSpPr>
          <p:nvPr>
            <p:ph type="body" idx="1"/>
          </p:nvPr>
        </p:nvSpPr>
        <p:spPr/>
        <p:txBody>
          <a:bodyPr/>
          <a:lstStyle/>
          <a:p>
            <a:pPr marL="256032" indent="-256032"/>
            <a:r>
              <a:rPr lang="en-US" dirty="0">
                <a:latin typeface="+mn-lt"/>
              </a:rPr>
              <a:t>From basic business principles, we know that </a:t>
            </a:r>
            <a:endParaRPr lang="en-US" dirty="0" smtClean="0">
              <a:latin typeface="+mn-lt"/>
            </a:endParaRPr>
          </a:p>
          <a:p>
            <a:pPr marL="740664" lvl="1" indent="-283464"/>
            <a:r>
              <a:rPr lang="en-US" dirty="0" smtClean="0">
                <a:latin typeface="+mn-lt"/>
              </a:rPr>
              <a:t>the total cost </a:t>
            </a:r>
            <a:r>
              <a:rPr lang="en-US" dirty="0">
                <a:latin typeface="+mn-lt"/>
              </a:rPr>
              <a:t>of producing a fixed volume of a product is </a:t>
            </a:r>
            <a:r>
              <a:rPr lang="en-US" dirty="0" smtClean="0">
                <a:latin typeface="+mn-lt"/>
              </a:rPr>
              <a:t>composed of </a:t>
            </a:r>
            <a:r>
              <a:rPr lang="en-US" dirty="0">
                <a:latin typeface="+mn-lt"/>
              </a:rPr>
              <a:t>fixed cost and variable </a:t>
            </a:r>
            <a:r>
              <a:rPr lang="en-US" dirty="0" smtClean="0">
                <a:latin typeface="+mn-lt"/>
              </a:rPr>
              <a:t>cost </a:t>
            </a:r>
          </a:p>
          <a:p>
            <a:pPr marL="740664" lvl="1" indent="-283464"/>
            <a:r>
              <a:rPr lang="en-US" dirty="0" smtClean="0">
                <a:latin typeface="+mn-lt"/>
              </a:rPr>
              <a:t>the variable </a:t>
            </a:r>
            <a:r>
              <a:rPr lang="en-US" dirty="0">
                <a:latin typeface="+mn-lt"/>
              </a:rPr>
              <a:t>cost depends on the unit variable cost as well </a:t>
            </a:r>
            <a:r>
              <a:rPr lang="en-US" dirty="0" smtClean="0">
                <a:latin typeface="+mn-lt"/>
              </a:rPr>
              <a:t>as the </a:t>
            </a:r>
            <a:r>
              <a:rPr lang="en-US" dirty="0">
                <a:latin typeface="+mn-lt"/>
              </a:rPr>
              <a:t>quantity </a:t>
            </a:r>
            <a:r>
              <a:rPr lang="en-US" dirty="0" smtClean="0">
                <a:latin typeface="+mn-lt"/>
              </a:rPr>
              <a:t>produced</a:t>
            </a:r>
          </a:p>
          <a:p>
            <a:pPr marL="740664" lvl="1" indent="-283464"/>
            <a:r>
              <a:rPr lang="en-US" dirty="0" smtClean="0">
                <a:latin typeface="+mn-lt"/>
              </a:rPr>
              <a:t>the </a:t>
            </a:r>
            <a:r>
              <a:rPr lang="en-US" dirty="0">
                <a:latin typeface="+mn-lt"/>
              </a:rPr>
              <a:t>quantity </a:t>
            </a:r>
            <a:r>
              <a:rPr lang="en-US" dirty="0" smtClean="0">
                <a:latin typeface="+mn-lt"/>
              </a:rPr>
              <a:t>produced is </a:t>
            </a:r>
            <a:r>
              <a:rPr lang="en-US" dirty="0">
                <a:latin typeface="+mn-lt"/>
              </a:rPr>
              <a:t>a decision </a:t>
            </a:r>
            <a:r>
              <a:rPr lang="en-US" dirty="0" smtClean="0">
                <a:latin typeface="+mn-lt"/>
              </a:rPr>
              <a:t>option</a:t>
            </a:r>
            <a:endParaRPr lang="en-US" dirty="0">
              <a:latin typeface="+mn-lt"/>
            </a:endParaRPr>
          </a:p>
        </p:txBody>
      </p:sp>
    </p:spTree>
    <p:extLst>
      <p:ext uri="{BB962C8B-B14F-4D97-AF65-F5344CB8AC3E}">
        <p14:creationId xmlns:p14="http://schemas.microsoft.com/office/powerpoint/2010/main" val="5624767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11.9: </a:t>
            </a:r>
            <a:r>
              <a:rPr lang="en-US" sz="3600" b="1" i="0" u="none" strike="noStrike" cap="none" dirty="0">
                <a:solidFill>
                  <a:srgbClr val="007FA3"/>
                </a:solidFill>
                <a:latin typeface="+mj-lt"/>
                <a:ea typeface="Arial"/>
                <a:cs typeface="Arial"/>
                <a:sym typeface="Arial"/>
              </a:rPr>
              <a:t>A Hotel Overbooking Model</a:t>
            </a:r>
            <a:endParaRPr sz="3600" b="1" i="0" u="none" strike="noStrike" cap="none" dirty="0">
              <a:solidFill>
                <a:srgbClr val="007FA3"/>
              </a:solidFill>
              <a:latin typeface="+mj-lt"/>
              <a:ea typeface="Arial"/>
              <a:cs typeface="Arial"/>
              <a:sym typeface="Arial"/>
            </a:endParaRPr>
          </a:p>
        </p:txBody>
      </p:sp>
      <p:sp>
        <p:nvSpPr>
          <p:cNvPr id="444" name="Content Placeholder 2"/>
          <p:cNvSpPr txBox="1">
            <a:spLocks noGrp="1"/>
          </p:cNvSpPr>
          <p:nvPr>
            <p:ph type="body" idx="1"/>
          </p:nvPr>
        </p:nvSpPr>
        <p:spPr>
          <a:xfrm>
            <a:off x="457200" y="1600200"/>
            <a:ext cx="8229600" cy="266368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A popular resort hotel has 300 rooms.</a:t>
            </a:r>
            <a:endParaRPr sz="1600" dirty="0">
              <a:latin typeface="+mn-lt"/>
            </a:endParaRPr>
          </a:p>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The room rate is $120 per night.</a:t>
            </a:r>
            <a:endParaRPr sz="1600" dirty="0">
              <a:latin typeface="+mn-lt"/>
            </a:endParaRPr>
          </a:p>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Reservations can be cancelled by 6:00 p.m.</a:t>
            </a:r>
            <a:endParaRPr sz="1600" dirty="0">
              <a:latin typeface="+mn-lt"/>
            </a:endParaRPr>
          </a:p>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Cost of overbooking is $100 per occurrence.</a:t>
            </a:r>
            <a:endParaRPr sz="1600" dirty="0">
              <a:latin typeface="+mn-lt"/>
            </a:endParaRPr>
          </a:p>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Decision variable = number of reservations to accept.</a:t>
            </a:r>
            <a:endParaRPr sz="1600" dirty="0">
              <a:latin typeface="+mn-lt"/>
            </a:endParaRPr>
          </a:p>
          <a:p>
            <a:pPr marL="255650" marR="0" lvl="0" indent="-255650" algn="l" rtl="0">
              <a:spcAft>
                <a:spcPts val="0"/>
              </a:spcAft>
              <a:buClr>
                <a:srgbClr val="007FA3"/>
              </a:buClr>
              <a:buSzPct val="100000"/>
              <a:buFont typeface="Arial"/>
              <a:buChar char="•"/>
            </a:pPr>
            <a:r>
              <a:rPr lang="en-US" sz="1600" b="0" i="0" u="none" strike="noStrike" cap="none" dirty="0">
                <a:solidFill>
                  <a:srgbClr val="000000"/>
                </a:solidFill>
                <a:latin typeface="+mn-lt"/>
                <a:sym typeface="Arial"/>
              </a:rPr>
              <a:t>Customer demand and cancellations are actually random variables.</a:t>
            </a:r>
            <a:endParaRPr sz="1600" b="0" i="0" u="none" strike="noStrike" cap="none" dirty="0">
              <a:solidFill>
                <a:srgbClr val="000000"/>
              </a:solidFill>
              <a:latin typeface="+mn-lt"/>
              <a:sym typeface="Arial"/>
            </a:endParaRPr>
          </a:p>
        </p:txBody>
      </p:sp>
      <p:pic>
        <p:nvPicPr>
          <p:cNvPr id="2" name="Picture 1" descr="An Excel sheet titled, hotel overbooking model, shows two tables. The first table titled, data, displays the following information. Row 1. Rooms available, 300. Price, $120. Overbooking cost, $100. The second table titled, model, displays the following information. Row 1. Reservation limit, 310. Row 2. Customer demand, 312. Row 3. Reservations made, 310. Row 4. Cancellations, 6. Row 5. Customer service, 304. Overbooked customers, 4. Net revenue, $35,600."/>
          <p:cNvPicPr>
            <a:picLocks noChangeAspect="1"/>
          </p:cNvPicPr>
          <p:nvPr/>
        </p:nvPicPr>
        <p:blipFill>
          <a:blip r:embed="rId3"/>
          <a:stretch>
            <a:fillRect/>
          </a:stretch>
        </p:blipFill>
        <p:spPr>
          <a:xfrm>
            <a:off x="1121305" y="4353343"/>
            <a:ext cx="1653529" cy="1987898"/>
          </a:xfrm>
          <a:prstGeom prst="rect">
            <a:avLst/>
          </a:prstGeom>
        </p:spPr>
      </p:pic>
      <p:pic>
        <p:nvPicPr>
          <p:cNvPr id="3" name="Picture 2" descr="An Excel sheet titled, hotel overbooking model, displays two tables. The first table titled, data, displays the following information. Rooms available, 300. Price, 120. Overbooking cost, 100. The second table titled, model, displays the following information. Reservation limit, 310. Customer demand, 312. Reservations made = MIN left parenthesis B 11 comma B 12 right parenthesis. Cancellations, 6. Customer arrivals = B 13 minus B 14. Overbooked customers = MAX left parenthesis 0 comma B 15 minus B 5 right parenthesis. Net revenue = MIN left parenthesis B 15 comma B 5 right parenthesis times B 6 minus B 17 times B 7."/>
          <p:cNvPicPr>
            <a:picLocks noChangeAspect="1"/>
          </p:cNvPicPr>
          <p:nvPr/>
        </p:nvPicPr>
        <p:blipFill>
          <a:blip r:embed="rId4"/>
          <a:stretch>
            <a:fillRect/>
          </a:stretch>
        </p:blipFill>
        <p:spPr>
          <a:xfrm>
            <a:off x="3322836" y="4353343"/>
            <a:ext cx="2180277" cy="198789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11.10: </a:t>
            </a:r>
            <a:r>
              <a:rPr lang="en-US" sz="3600" b="1" i="0" u="none" strike="noStrike" cap="none" dirty="0">
                <a:solidFill>
                  <a:srgbClr val="007FA3"/>
                </a:solidFill>
                <a:latin typeface="+mj-lt"/>
                <a:ea typeface="Arial"/>
                <a:cs typeface="Arial"/>
                <a:sym typeface="Arial"/>
              </a:rPr>
              <a:t>Modeling Retail Markdown Pricing </a:t>
            </a:r>
            <a:r>
              <a:rPr lang="en-US" sz="3600" b="1" i="0" u="none" strike="noStrike" cap="none" dirty="0" smtClean="0">
                <a:solidFill>
                  <a:srgbClr val="007FA3"/>
                </a:solidFill>
                <a:latin typeface="+mj-lt"/>
                <a:ea typeface="Arial"/>
                <a:cs typeface="Arial"/>
                <a:sym typeface="Arial"/>
              </a:rPr>
              <a:t>Decisions </a:t>
            </a:r>
            <a:r>
              <a:rPr lang="en-US" sz="2000" b="0" i="0" u="none" strike="noStrike" cap="none" dirty="0" smtClean="0">
                <a:solidFill>
                  <a:srgbClr val="007FA3"/>
                </a:solidFill>
                <a:latin typeface="+mj-lt"/>
                <a:ea typeface="Arial"/>
                <a:cs typeface="Arial"/>
                <a:sym typeface="Arial"/>
              </a:rPr>
              <a:t>(1 of 4)</a:t>
            </a:r>
            <a:endParaRPr sz="2000" b="0" i="0" u="none" strike="noStrike" cap="none" dirty="0">
              <a:solidFill>
                <a:srgbClr val="007FA3"/>
              </a:solidFill>
              <a:latin typeface="+mj-lt"/>
              <a:ea typeface="Arial"/>
              <a:cs typeface="Arial"/>
              <a:sym typeface="Arial"/>
            </a:endParaRPr>
          </a:p>
        </p:txBody>
      </p:sp>
      <p:sp>
        <p:nvSpPr>
          <p:cNvPr id="484" name="Content Placeholder 2"/>
          <p:cNvSpPr txBox="1">
            <a:spLocks noGrp="1"/>
          </p:cNvSpPr>
          <p:nvPr>
            <p:ph type="body" idx="1"/>
          </p:nvPr>
        </p:nvSpPr>
        <p:spPr>
          <a:xfrm>
            <a:off x="457200" y="1600200"/>
            <a:ext cx="8229600" cy="4512365"/>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In the spring, a department store introduces a new line of bathing suits that sell for </a:t>
            </a:r>
            <a:r>
              <a:rPr lang="en-US" sz="1800" b="0" i="0" u="none" strike="noStrike" cap="none" dirty="0" smtClean="0">
                <a:solidFill>
                  <a:srgbClr val="000000"/>
                </a:solidFill>
                <a:latin typeface="+mn-lt"/>
                <a:sym typeface="Arial"/>
              </a:rPr>
              <a:t>$70</a:t>
            </a:r>
            <a:r>
              <a:rPr lang="en-US" sz="1800" b="0" i="0" u="none" strike="noStrike" cap="none" dirty="0">
                <a:solidFill>
                  <a:srgbClr val="000000"/>
                </a:solidFill>
                <a:latin typeface="+mn-lt"/>
                <a:sym typeface="Arial"/>
              </a:rPr>
              <a:t>.</a:t>
            </a:r>
            <a:endParaRPr sz="1800" dirty="0">
              <a:latin typeface="+mn-lt"/>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The store purchases 1000 of these bathing suits.</a:t>
            </a:r>
            <a:endParaRPr sz="1800" dirty="0">
              <a:latin typeface="+mn-lt"/>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During the prime selling season (50 days), the store sells an average of 7 units per day at full price.</a:t>
            </a:r>
            <a:endParaRPr sz="1800" dirty="0">
              <a:latin typeface="+mn-lt"/>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Around July 4</a:t>
            </a:r>
            <a:r>
              <a:rPr lang="en-US" sz="1800" b="0" i="0" u="none" strike="noStrike" cap="none" baseline="30000" dirty="0">
                <a:solidFill>
                  <a:srgbClr val="000000"/>
                </a:solidFill>
                <a:latin typeface="+mn-lt"/>
                <a:sym typeface="Arial"/>
              </a:rPr>
              <a:t>th</a:t>
            </a:r>
            <a:r>
              <a:rPr lang="en-US" sz="1800" b="0" i="0" u="none" strike="noStrike" cap="none" dirty="0">
                <a:solidFill>
                  <a:srgbClr val="000000"/>
                </a:solidFill>
                <a:latin typeface="+mn-lt"/>
                <a:sym typeface="Arial"/>
              </a:rPr>
              <a:t>, the price is marked down 70% to sell off remaining inventory.</a:t>
            </a:r>
            <a:endParaRPr sz="1800" dirty="0">
              <a:latin typeface="+mn-lt"/>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During a special sale, the price was reduced to </a:t>
            </a:r>
            <a:r>
              <a:rPr lang="en-US" sz="1800" b="0" i="0" u="none" strike="noStrike" cap="none" dirty="0" smtClean="0">
                <a:solidFill>
                  <a:srgbClr val="000000"/>
                </a:solidFill>
                <a:latin typeface="+mn-lt"/>
                <a:sym typeface="Arial"/>
              </a:rPr>
              <a:t>$49 </a:t>
            </a:r>
            <a:r>
              <a:rPr lang="en-US" sz="1800" b="0" i="0" u="none" strike="noStrike" cap="none" dirty="0">
                <a:solidFill>
                  <a:srgbClr val="000000"/>
                </a:solidFill>
                <a:latin typeface="+mn-lt"/>
                <a:sym typeface="Arial"/>
              </a:rPr>
              <a:t>and sales increased to 32.2 units per day.</a:t>
            </a:r>
            <a:endParaRPr sz="1800" dirty="0">
              <a:latin typeface="+mn-lt"/>
            </a:endParaRPr>
          </a:p>
          <a:p>
            <a:pPr marL="255650" marR="0" lvl="0" indent="-255650" algn="l" rtl="0">
              <a:spcAft>
                <a:spcPts val="0"/>
              </a:spcAft>
              <a:buClr>
                <a:srgbClr val="007FA3"/>
              </a:buClr>
              <a:buSzPct val="100000"/>
              <a:buFont typeface="Arial"/>
              <a:buChar char="•"/>
            </a:pPr>
            <a:r>
              <a:rPr lang="en-US" sz="1800" b="0" i="0" u="none" strike="noStrike" cap="none" dirty="0">
                <a:solidFill>
                  <a:srgbClr val="000000"/>
                </a:solidFill>
                <a:latin typeface="+mn-lt"/>
                <a:sym typeface="Arial"/>
              </a:rPr>
              <a:t>If the stored decides to sell at full retail price for </a:t>
            </a:r>
            <a:r>
              <a:rPr lang="en-US" sz="1800" b="0" i="1" u="none" strike="noStrike" cap="none" dirty="0">
                <a:solidFill>
                  <a:srgbClr val="000000"/>
                </a:solidFill>
                <a:latin typeface="+mn-lt"/>
                <a:sym typeface="Arial"/>
              </a:rPr>
              <a:t>x</a:t>
            </a:r>
            <a:r>
              <a:rPr lang="en-US" sz="1800" b="0" i="0" u="none" strike="noStrike" cap="none" dirty="0">
                <a:solidFill>
                  <a:srgbClr val="000000"/>
                </a:solidFill>
                <a:latin typeface="+mn-lt"/>
                <a:sym typeface="Arial"/>
              </a:rPr>
              <a:t> days and then discounts the price by </a:t>
            </a:r>
            <a:r>
              <a:rPr lang="en-US" sz="1800" b="0" i="1" u="none" strike="noStrike" cap="none" dirty="0" smtClean="0">
                <a:solidFill>
                  <a:srgbClr val="000000"/>
                </a:solidFill>
                <a:latin typeface="+mn-lt"/>
                <a:sym typeface="Arial"/>
              </a:rPr>
              <a:t>y</a:t>
            </a:r>
            <a:r>
              <a:rPr lang="en-US" sz="1800" b="0" i="0" u="none" strike="noStrike" cap="none" dirty="0" smtClean="0">
                <a:solidFill>
                  <a:srgbClr val="000000"/>
                </a:solidFill>
                <a:latin typeface="+mn-lt"/>
                <a:sym typeface="Arial"/>
              </a:rPr>
              <a:t>% </a:t>
            </a:r>
            <a:r>
              <a:rPr lang="en-US" sz="1800" b="0" i="0" u="none" strike="noStrike" cap="none" dirty="0">
                <a:solidFill>
                  <a:srgbClr val="000000"/>
                </a:solidFill>
                <a:latin typeface="+mn-lt"/>
                <a:sym typeface="Arial"/>
              </a:rPr>
              <a:t>for the remainder of the selling season, followed by the clearance sale, what total revenue could they predict?</a:t>
            </a:r>
            <a:endParaRPr sz="1800"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11.10: Modeling Retail Markdown Pricing Decisions </a:t>
            </a:r>
            <a:r>
              <a:rPr lang="en-US" sz="2000" b="0" dirty="0" smtClean="0">
                <a:latin typeface="+mj-lt"/>
              </a:rPr>
              <a:t>(2 </a:t>
            </a:r>
            <a:r>
              <a:rPr lang="en-US" sz="2000" b="0" dirty="0">
                <a:latin typeface="+mj-lt"/>
              </a:rPr>
              <a:t>of 4)</a:t>
            </a:r>
            <a:endParaRPr sz="2000" b="0" i="0" u="none" strike="noStrike" cap="none" dirty="0">
              <a:solidFill>
                <a:srgbClr val="007FA3"/>
              </a:solidFill>
              <a:latin typeface="+mj-lt"/>
              <a:sym typeface="Arial"/>
            </a:endParaRPr>
          </a:p>
        </p:txBody>
      </p:sp>
      <p:sp>
        <p:nvSpPr>
          <p:cNvPr id="490" name="Content Placeholder 2"/>
          <p:cNvSpPr txBox="1">
            <a:spLocks noGrp="1"/>
          </p:cNvSpPr>
          <p:nvPr>
            <p:ph type="body" idx="1"/>
          </p:nvPr>
        </p:nvSpPr>
        <p:spPr>
          <a:xfrm>
            <a:off x="457200" y="1600201"/>
            <a:ext cx="8229600" cy="158513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Modeling daily sales as a function of price</a:t>
            </a:r>
            <a:endParaRPr dirty="0">
              <a:latin typeface="+mn-lt"/>
            </a:endParaRPr>
          </a:p>
          <a:p>
            <a:pPr marL="741553" marR="0" lvl="1" indent="-284353" algn="l" rtl="0">
              <a:spcBef>
                <a:spcPts val="600"/>
              </a:spcBef>
              <a:spcAft>
                <a:spcPts val="0"/>
              </a:spcAft>
              <a:buClr>
                <a:srgbClr val="007FA3"/>
              </a:buClr>
              <a:buSzPct val="100000"/>
              <a:buFont typeface="Arial"/>
              <a:buChar char="–"/>
            </a:pPr>
            <a:r>
              <a:rPr lang="en-US" b="0" i="0" u="none" strike="noStrike" cap="none" dirty="0">
                <a:solidFill>
                  <a:srgbClr val="000000"/>
                </a:solidFill>
                <a:latin typeface="+mn-lt"/>
                <a:sym typeface="Arial"/>
              </a:rPr>
              <a:t>Assume a linear trend model between sales and price:</a:t>
            </a:r>
            <a:endParaRPr b="0" i="0" u="none" strike="noStrike" cap="none" dirty="0">
              <a:solidFill>
                <a:srgbClr val="000000"/>
              </a:solidFill>
              <a:latin typeface="+mn-lt"/>
              <a:sym typeface="Arial"/>
            </a:endParaRPr>
          </a:p>
        </p:txBody>
      </p:sp>
      <p:graphicFrame>
        <p:nvGraphicFramePr>
          <p:cNvPr id="2" name="Object 1" descr="Daily sales = a minus b times price"/>
          <p:cNvGraphicFramePr>
            <a:graphicFrameLocks noChangeAspect="1"/>
          </p:cNvGraphicFramePr>
          <p:nvPr>
            <p:extLst>
              <p:ext uri="{D42A27DB-BD31-4B8C-83A1-F6EECF244321}">
                <p14:modId xmlns:p14="http://schemas.microsoft.com/office/powerpoint/2010/main" val="1437302017"/>
              </p:ext>
            </p:extLst>
          </p:nvPr>
        </p:nvGraphicFramePr>
        <p:xfrm>
          <a:off x="2630330" y="3414980"/>
          <a:ext cx="3903218" cy="430276"/>
        </p:xfrm>
        <a:graphic>
          <a:graphicData uri="http://schemas.openxmlformats.org/presentationml/2006/ole">
            <mc:AlternateContent xmlns:mc="http://schemas.openxmlformats.org/markup-compatibility/2006">
              <mc:Choice xmlns:v="urn:schemas-microsoft-com:vml" Requires="v">
                <p:oleObj spid="_x0000_s5114" name="Equation" r:id="rId4" imgW="3225600" imgH="355320" progId="Equation.DSMT4">
                  <p:embed/>
                </p:oleObj>
              </mc:Choice>
              <mc:Fallback>
                <p:oleObj name="Equation" r:id="rId4" imgW="3225600" imgH="355320" progId="Equation.DSMT4">
                  <p:embed/>
                  <p:pic>
                    <p:nvPicPr>
                      <p:cNvPr id="0" name=""/>
                      <p:cNvPicPr/>
                      <p:nvPr/>
                    </p:nvPicPr>
                    <p:blipFill>
                      <a:blip r:embed="rId5"/>
                      <a:stretch>
                        <a:fillRect/>
                      </a:stretch>
                    </p:blipFill>
                    <p:spPr>
                      <a:xfrm>
                        <a:off x="2630330" y="3414980"/>
                        <a:ext cx="3903218" cy="430276"/>
                      </a:xfrm>
                      <a:prstGeom prst="rect">
                        <a:avLst/>
                      </a:prstGeom>
                    </p:spPr>
                  </p:pic>
                </p:oleObj>
              </mc:Fallback>
            </mc:AlternateContent>
          </a:graphicData>
        </a:graphic>
      </p:graphicFrame>
      <p:graphicFrame>
        <p:nvGraphicFramePr>
          <p:cNvPr id="9" name="Object 8" descr="7 = a minus b times 70"/>
          <p:cNvGraphicFramePr>
            <a:graphicFrameLocks noChangeAspect="1"/>
          </p:cNvGraphicFramePr>
          <p:nvPr>
            <p:extLst>
              <p:ext uri="{D42A27DB-BD31-4B8C-83A1-F6EECF244321}">
                <p14:modId xmlns:p14="http://schemas.microsoft.com/office/powerpoint/2010/main" val="4010830002"/>
              </p:ext>
            </p:extLst>
          </p:nvPr>
        </p:nvGraphicFramePr>
        <p:xfrm>
          <a:off x="4151212" y="3970216"/>
          <a:ext cx="2146142" cy="370205"/>
        </p:xfrm>
        <a:graphic>
          <a:graphicData uri="http://schemas.openxmlformats.org/presentationml/2006/ole">
            <mc:AlternateContent xmlns:mc="http://schemas.openxmlformats.org/markup-compatibility/2006">
              <mc:Choice xmlns:v="urn:schemas-microsoft-com:vml" Requires="v">
                <p:oleObj spid="_x0000_s5115" name="Equation" r:id="rId6" imgW="1612800" imgH="279360" progId="Equation.DSMT4">
                  <p:embed/>
                </p:oleObj>
              </mc:Choice>
              <mc:Fallback>
                <p:oleObj name="Equation" r:id="rId6" imgW="1612800" imgH="279360" progId="Equation.DSMT4">
                  <p:embed/>
                  <p:pic>
                    <p:nvPicPr>
                      <p:cNvPr id="2" name="Object 1"/>
                      <p:cNvPicPr/>
                      <p:nvPr/>
                    </p:nvPicPr>
                    <p:blipFill>
                      <a:blip r:embed="rId7"/>
                      <a:stretch>
                        <a:fillRect/>
                      </a:stretch>
                    </p:blipFill>
                    <p:spPr>
                      <a:xfrm>
                        <a:off x="4151212" y="3970216"/>
                        <a:ext cx="2146142" cy="370205"/>
                      </a:xfrm>
                      <a:prstGeom prst="rect">
                        <a:avLst/>
                      </a:prstGeom>
                    </p:spPr>
                  </p:pic>
                </p:oleObj>
              </mc:Fallback>
            </mc:AlternateContent>
          </a:graphicData>
        </a:graphic>
      </p:graphicFrame>
      <p:graphicFrame>
        <p:nvGraphicFramePr>
          <p:cNvPr id="10" name="Object 9" descr="32.2 = a minus b times 49"/>
          <p:cNvGraphicFramePr>
            <a:graphicFrameLocks noChangeAspect="1"/>
          </p:cNvGraphicFramePr>
          <p:nvPr>
            <p:extLst>
              <p:ext uri="{D42A27DB-BD31-4B8C-83A1-F6EECF244321}">
                <p14:modId xmlns:p14="http://schemas.microsoft.com/office/powerpoint/2010/main" val="54573503"/>
              </p:ext>
            </p:extLst>
          </p:nvPr>
        </p:nvGraphicFramePr>
        <p:xfrm>
          <a:off x="3680394" y="4465381"/>
          <a:ext cx="2636838" cy="370205"/>
        </p:xfrm>
        <a:graphic>
          <a:graphicData uri="http://schemas.openxmlformats.org/presentationml/2006/ole">
            <mc:AlternateContent xmlns:mc="http://schemas.openxmlformats.org/markup-compatibility/2006">
              <mc:Choice xmlns:v="urn:schemas-microsoft-com:vml" Requires="v">
                <p:oleObj spid="_x0000_s5116" name="Equation" r:id="rId8" imgW="1981080" imgH="279360" progId="Equation.DSMT4">
                  <p:embed/>
                </p:oleObj>
              </mc:Choice>
              <mc:Fallback>
                <p:oleObj name="Equation" r:id="rId8" imgW="1981080" imgH="279360" progId="Equation.DSMT4">
                  <p:embed/>
                  <p:pic>
                    <p:nvPicPr>
                      <p:cNvPr id="9" name="Object 8"/>
                      <p:cNvPicPr/>
                      <p:nvPr/>
                    </p:nvPicPr>
                    <p:blipFill>
                      <a:blip r:embed="rId9"/>
                      <a:stretch>
                        <a:fillRect/>
                      </a:stretch>
                    </p:blipFill>
                    <p:spPr>
                      <a:xfrm>
                        <a:off x="3680394" y="4465381"/>
                        <a:ext cx="2636838" cy="370205"/>
                      </a:xfrm>
                      <a:prstGeom prst="rect">
                        <a:avLst/>
                      </a:prstGeom>
                    </p:spPr>
                  </p:pic>
                </p:oleObj>
              </mc:Fallback>
            </mc:AlternateContent>
          </a:graphicData>
        </a:graphic>
      </p:graphicFrame>
      <p:graphicFrame>
        <p:nvGraphicFramePr>
          <p:cNvPr id="11" name="Object 10" descr="Daily sales = 91 minus 1.2 times price"/>
          <p:cNvGraphicFramePr>
            <a:graphicFrameLocks noChangeAspect="1"/>
          </p:cNvGraphicFramePr>
          <p:nvPr>
            <p:extLst>
              <p:ext uri="{D42A27DB-BD31-4B8C-83A1-F6EECF244321}">
                <p14:modId xmlns:p14="http://schemas.microsoft.com/office/powerpoint/2010/main" val="2687707151"/>
              </p:ext>
            </p:extLst>
          </p:nvPr>
        </p:nvGraphicFramePr>
        <p:xfrm>
          <a:off x="2479534" y="4960546"/>
          <a:ext cx="4749800" cy="471488"/>
        </p:xfrm>
        <a:graphic>
          <a:graphicData uri="http://schemas.openxmlformats.org/presentationml/2006/ole">
            <mc:AlternateContent xmlns:mc="http://schemas.openxmlformats.org/markup-compatibility/2006">
              <mc:Choice xmlns:v="urn:schemas-microsoft-com:vml" Requires="v">
                <p:oleObj spid="_x0000_s5117" name="Equation" r:id="rId10" imgW="3568680" imgH="355320" progId="Equation.DSMT4">
                  <p:embed/>
                </p:oleObj>
              </mc:Choice>
              <mc:Fallback>
                <p:oleObj name="Equation" r:id="rId10" imgW="3568680" imgH="355320" progId="Equation.DSMT4">
                  <p:embed/>
                  <p:pic>
                    <p:nvPicPr>
                      <p:cNvPr id="10" name="Object 9"/>
                      <p:cNvPicPr/>
                      <p:nvPr/>
                    </p:nvPicPr>
                    <p:blipFill>
                      <a:blip r:embed="rId11"/>
                      <a:stretch>
                        <a:fillRect/>
                      </a:stretch>
                    </p:blipFill>
                    <p:spPr>
                      <a:xfrm>
                        <a:off x="2479534" y="4960546"/>
                        <a:ext cx="4749800" cy="47148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11.10: Modeling Retail Markdown Pricing Decisions </a:t>
            </a:r>
            <a:r>
              <a:rPr lang="en-US" sz="2000" b="0" dirty="0" smtClean="0">
                <a:latin typeface="+mj-lt"/>
              </a:rPr>
              <a:t>(3 </a:t>
            </a:r>
            <a:r>
              <a:rPr lang="en-US" sz="2000" b="0" dirty="0">
                <a:latin typeface="+mj-lt"/>
              </a:rPr>
              <a:t>of 4)</a:t>
            </a:r>
            <a:endParaRPr dirty="0">
              <a:latin typeface="+mj-lt"/>
            </a:endParaRPr>
          </a:p>
        </p:txBody>
      </p:sp>
      <p:sp>
        <p:nvSpPr>
          <p:cNvPr id="500" name="Content Placeholder 2"/>
          <p:cNvSpPr txBox="1">
            <a:spLocks noGrp="1"/>
          </p:cNvSpPr>
          <p:nvPr>
            <p:ph type="body" idx="1"/>
          </p:nvPr>
        </p:nvSpPr>
        <p:spPr>
          <a:xfrm>
            <a:off x="457200" y="1600201"/>
            <a:ext cx="8229600" cy="278295"/>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ct val="100000"/>
              <a:buFont typeface="Arial"/>
              <a:buChar char="•"/>
            </a:pPr>
            <a:r>
              <a:rPr lang="en-US" sz="1600" b="0" i="0" u="none" strike="noStrike" cap="none" dirty="0">
                <a:solidFill>
                  <a:schemeClr val="dk1"/>
                </a:solidFill>
                <a:latin typeface="+mn-lt"/>
                <a:sym typeface="Arial"/>
              </a:rPr>
              <a:t>Modeling total revenue</a:t>
            </a:r>
            <a:endParaRPr sz="1600" dirty="0">
              <a:latin typeface="+mn-lt"/>
            </a:endParaRPr>
          </a:p>
        </p:txBody>
      </p:sp>
      <p:sp>
        <p:nvSpPr>
          <p:cNvPr id="501" name="Content Placeholder 3"/>
          <p:cNvSpPr txBox="1">
            <a:spLocks noGrp="1"/>
          </p:cNvSpPr>
          <p:nvPr>
            <p:ph type="body" idx="2"/>
          </p:nvPr>
        </p:nvSpPr>
        <p:spPr>
          <a:xfrm>
            <a:off x="457200" y="1982169"/>
            <a:ext cx="8229600" cy="260208"/>
          </a:xfrm>
          <a:prstGeom prst="rect">
            <a:avLst/>
          </a:prstGeom>
          <a:noFill/>
          <a:ln>
            <a:noFill/>
          </a:ln>
        </p:spPr>
        <p:txBody>
          <a:bodyPr spcFirstLastPara="1" wrap="square" lIns="0" tIns="0" rIns="0" bIns="0" anchor="t" anchorCtr="0">
            <a:noAutofit/>
          </a:bodyPr>
          <a:lstStyle/>
          <a:p>
            <a:pPr marL="432000" marR="0" lvl="0" indent="-432000" algn="l" rtl="0">
              <a:spcBef>
                <a:spcPts val="0"/>
              </a:spcBef>
              <a:spcAft>
                <a:spcPts val="0"/>
              </a:spcAft>
              <a:buClr>
                <a:srgbClr val="007FA3"/>
              </a:buClr>
              <a:buSzPct val="100000"/>
              <a:buFont typeface="Arial"/>
              <a:buAutoNum type="arabicPeriod"/>
            </a:pPr>
            <a:r>
              <a:rPr lang="en-US" sz="1600" b="0" i="0" u="none" strike="noStrike" cap="none" dirty="0">
                <a:solidFill>
                  <a:schemeClr val="dk1"/>
                </a:solidFill>
                <a:latin typeface="+mn-lt"/>
                <a:sym typeface="Arial"/>
              </a:rPr>
              <a:t>Sell at full retail price for </a:t>
            </a:r>
            <a:r>
              <a:rPr lang="en-US" sz="1600" b="0" i="1" u="none" strike="noStrike" cap="none" dirty="0">
                <a:solidFill>
                  <a:schemeClr val="dk1"/>
                </a:solidFill>
                <a:latin typeface="+mn-lt"/>
                <a:sym typeface="Arial"/>
              </a:rPr>
              <a:t>x</a:t>
            </a:r>
            <a:r>
              <a:rPr lang="en-US" sz="1600" b="0" i="0" u="none" strike="noStrike" cap="none" dirty="0">
                <a:solidFill>
                  <a:schemeClr val="dk1"/>
                </a:solidFill>
                <a:latin typeface="+mn-lt"/>
                <a:sym typeface="Arial"/>
              </a:rPr>
              <a:t> days:</a:t>
            </a:r>
            <a:endParaRPr sz="1600" dirty="0">
              <a:latin typeface="+mn-lt"/>
            </a:endParaRPr>
          </a:p>
        </p:txBody>
      </p:sp>
      <p:sp>
        <p:nvSpPr>
          <p:cNvPr id="502" name="Content Placeholder 4"/>
          <p:cNvSpPr txBox="1">
            <a:spLocks noGrp="1"/>
          </p:cNvSpPr>
          <p:nvPr>
            <p:ph type="body" idx="3"/>
          </p:nvPr>
        </p:nvSpPr>
        <p:spPr>
          <a:xfrm>
            <a:off x="457200" y="2346050"/>
            <a:ext cx="3110948" cy="241702"/>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ct val="100000"/>
              <a:buFont typeface="Arial"/>
              <a:buChar char="–"/>
            </a:pPr>
            <a:r>
              <a:rPr lang="en-US" sz="1600" b="0" i="0" u="none" strike="noStrike" cap="none" dirty="0">
                <a:solidFill>
                  <a:schemeClr val="dk1"/>
                </a:solidFill>
                <a:latin typeface="+mn-lt"/>
                <a:sym typeface="Arial"/>
              </a:rPr>
              <a:t>Full retail price revenue =</a:t>
            </a:r>
            <a:endParaRPr sz="1600" dirty="0">
              <a:latin typeface="+mn-lt"/>
            </a:endParaRPr>
          </a:p>
        </p:txBody>
      </p:sp>
      <p:graphicFrame>
        <p:nvGraphicFramePr>
          <p:cNvPr id="2" name="Object 1" descr="7 units per day times x days times $70.00 = $490.00 x"/>
          <p:cNvGraphicFramePr>
            <a:graphicFrameLocks noChangeAspect="1"/>
          </p:cNvGraphicFramePr>
          <p:nvPr>
            <p:extLst>
              <p:ext uri="{D42A27DB-BD31-4B8C-83A1-F6EECF244321}">
                <p14:modId xmlns:p14="http://schemas.microsoft.com/office/powerpoint/2010/main" val="740691005"/>
              </p:ext>
            </p:extLst>
          </p:nvPr>
        </p:nvGraphicFramePr>
        <p:xfrm>
          <a:off x="3710873" y="2362197"/>
          <a:ext cx="3579091" cy="254000"/>
        </p:xfrm>
        <a:graphic>
          <a:graphicData uri="http://schemas.openxmlformats.org/presentationml/2006/ole">
            <mc:AlternateContent xmlns:mc="http://schemas.openxmlformats.org/markup-compatibility/2006">
              <mc:Choice xmlns:v="urn:schemas-microsoft-com:vml" Requires="v">
                <p:oleObj spid="_x0000_s23586" name="Equation" r:id="rId4" imgW="3936960" imgH="279360" progId="Equation.DSMT4">
                  <p:embed/>
                </p:oleObj>
              </mc:Choice>
              <mc:Fallback>
                <p:oleObj name="Equation" r:id="rId4" imgW="3936960" imgH="279360" progId="Equation.DSMT4">
                  <p:embed/>
                  <p:pic>
                    <p:nvPicPr>
                      <p:cNvPr id="0" name=""/>
                      <p:cNvPicPr/>
                      <p:nvPr/>
                    </p:nvPicPr>
                    <p:blipFill>
                      <a:blip r:embed="rId5"/>
                      <a:stretch>
                        <a:fillRect/>
                      </a:stretch>
                    </p:blipFill>
                    <p:spPr>
                      <a:xfrm>
                        <a:off x="3710873" y="2362197"/>
                        <a:ext cx="3579091" cy="254000"/>
                      </a:xfrm>
                      <a:prstGeom prst="rect">
                        <a:avLst/>
                      </a:prstGeom>
                    </p:spPr>
                  </p:pic>
                </p:oleObj>
              </mc:Fallback>
            </mc:AlternateContent>
          </a:graphicData>
        </a:graphic>
      </p:graphicFrame>
      <p:sp>
        <p:nvSpPr>
          <p:cNvPr id="504" name="Content Placeholder 5"/>
          <p:cNvSpPr txBox="1">
            <a:spLocks noGrp="1"/>
          </p:cNvSpPr>
          <p:nvPr>
            <p:ph type="body" idx="4"/>
          </p:nvPr>
        </p:nvSpPr>
        <p:spPr>
          <a:xfrm>
            <a:off x="457200" y="2682281"/>
            <a:ext cx="2415209" cy="299963"/>
          </a:xfrm>
          <a:prstGeom prst="rect">
            <a:avLst/>
          </a:prstGeom>
          <a:noFill/>
          <a:ln>
            <a:noFill/>
          </a:ln>
        </p:spPr>
        <p:txBody>
          <a:bodyPr spcFirstLastPara="1" wrap="square" lIns="0" tIns="0" rIns="0" bIns="0" anchor="t" anchorCtr="0">
            <a:noAutofit/>
          </a:bodyPr>
          <a:lstStyle/>
          <a:p>
            <a:pPr marL="429768" marR="0" lvl="0" indent="-429768" algn="l" rtl="0">
              <a:spcBef>
                <a:spcPts val="0"/>
              </a:spcBef>
              <a:spcAft>
                <a:spcPts val="0"/>
              </a:spcAft>
              <a:buClr>
                <a:srgbClr val="007FA3"/>
              </a:buClr>
              <a:buSzPct val="100000"/>
              <a:buFont typeface="Arial"/>
              <a:buAutoNum type="arabicPeriod" startAt="2"/>
            </a:pPr>
            <a:r>
              <a:rPr lang="en-US" sz="1600" b="0" i="0" u="none" strike="noStrike" cap="none" dirty="0">
                <a:solidFill>
                  <a:schemeClr val="dk1"/>
                </a:solidFill>
                <a:latin typeface="+mn-lt"/>
                <a:sym typeface="Arial"/>
              </a:rPr>
              <a:t>Markdown revenue =</a:t>
            </a:r>
            <a:endParaRPr sz="1600" dirty="0">
              <a:latin typeface="+mn-lt"/>
            </a:endParaRPr>
          </a:p>
        </p:txBody>
      </p:sp>
      <p:graphicFrame>
        <p:nvGraphicFramePr>
          <p:cNvPr id="3" name="Object 2" descr="Units sold times markdown price"/>
          <p:cNvGraphicFramePr>
            <a:graphicFrameLocks noChangeAspect="1"/>
          </p:cNvGraphicFramePr>
          <p:nvPr>
            <p:extLst>
              <p:ext uri="{D42A27DB-BD31-4B8C-83A1-F6EECF244321}">
                <p14:modId xmlns:p14="http://schemas.microsoft.com/office/powerpoint/2010/main" val="2699827718"/>
              </p:ext>
            </p:extLst>
          </p:nvPr>
        </p:nvGraphicFramePr>
        <p:xfrm>
          <a:off x="3038340" y="2693951"/>
          <a:ext cx="2540000" cy="254000"/>
        </p:xfrm>
        <a:graphic>
          <a:graphicData uri="http://schemas.openxmlformats.org/presentationml/2006/ole">
            <mc:AlternateContent xmlns:mc="http://schemas.openxmlformats.org/markup-compatibility/2006">
              <mc:Choice xmlns:v="urn:schemas-microsoft-com:vml" Requires="v">
                <p:oleObj spid="_x0000_s23587" name="Equation" r:id="rId6" imgW="2539800" imgH="253800" progId="Equation.DSMT4">
                  <p:embed/>
                </p:oleObj>
              </mc:Choice>
              <mc:Fallback>
                <p:oleObj name="Equation" r:id="rId6" imgW="2539800" imgH="253800" progId="Equation.DSMT4">
                  <p:embed/>
                  <p:pic>
                    <p:nvPicPr>
                      <p:cNvPr id="0" name=""/>
                      <p:cNvPicPr/>
                      <p:nvPr/>
                    </p:nvPicPr>
                    <p:blipFill>
                      <a:blip r:embed="rId7"/>
                      <a:stretch>
                        <a:fillRect/>
                      </a:stretch>
                    </p:blipFill>
                    <p:spPr>
                      <a:xfrm>
                        <a:off x="3038340" y="2693951"/>
                        <a:ext cx="2540000" cy="254000"/>
                      </a:xfrm>
                      <a:prstGeom prst="rect">
                        <a:avLst/>
                      </a:prstGeom>
                    </p:spPr>
                  </p:pic>
                </p:oleObj>
              </mc:Fallback>
            </mc:AlternateContent>
          </a:graphicData>
        </a:graphic>
      </p:graphicFrame>
      <p:sp>
        <p:nvSpPr>
          <p:cNvPr id="506" name="Content Placeholder 6"/>
          <p:cNvSpPr txBox="1">
            <a:spLocks noGrp="1"/>
          </p:cNvSpPr>
          <p:nvPr>
            <p:ph type="body" idx="5"/>
          </p:nvPr>
        </p:nvSpPr>
        <p:spPr>
          <a:xfrm>
            <a:off x="457200" y="3076773"/>
            <a:ext cx="2415209" cy="272895"/>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ct val="100000"/>
              <a:buFont typeface="Arial"/>
              <a:buChar char="–"/>
            </a:pPr>
            <a:r>
              <a:rPr lang="en-US" sz="1600" b="0" i="0" u="none" strike="noStrike" cap="none" dirty="0">
                <a:solidFill>
                  <a:schemeClr val="dk1"/>
                </a:solidFill>
                <a:latin typeface="+mn-lt"/>
                <a:sym typeface="Arial"/>
              </a:rPr>
              <a:t>Markdown price =</a:t>
            </a:r>
            <a:endParaRPr sz="1600" dirty="0">
              <a:latin typeface="+mn-lt"/>
            </a:endParaRPr>
          </a:p>
        </p:txBody>
      </p:sp>
      <p:graphicFrame>
        <p:nvGraphicFramePr>
          <p:cNvPr id="4" name="Object 3" descr="$70 left parenthesis 100% minus y% right parenthesis"/>
          <p:cNvGraphicFramePr>
            <a:graphicFrameLocks noChangeAspect="1"/>
          </p:cNvGraphicFramePr>
          <p:nvPr>
            <p:extLst>
              <p:ext uri="{D42A27DB-BD31-4B8C-83A1-F6EECF244321}">
                <p14:modId xmlns:p14="http://schemas.microsoft.com/office/powerpoint/2010/main" val="1717929146"/>
              </p:ext>
            </p:extLst>
          </p:nvPr>
        </p:nvGraphicFramePr>
        <p:xfrm>
          <a:off x="3028696" y="3083549"/>
          <a:ext cx="1625600" cy="279400"/>
        </p:xfrm>
        <a:graphic>
          <a:graphicData uri="http://schemas.openxmlformats.org/presentationml/2006/ole">
            <mc:AlternateContent xmlns:mc="http://schemas.openxmlformats.org/markup-compatibility/2006">
              <mc:Choice xmlns:v="urn:schemas-microsoft-com:vml" Requires="v">
                <p:oleObj spid="_x0000_s23588" name="Equation" r:id="rId8" imgW="1625400" imgH="279360" progId="Equation.DSMT4">
                  <p:embed/>
                </p:oleObj>
              </mc:Choice>
              <mc:Fallback>
                <p:oleObj name="Equation" r:id="rId8" imgW="1625400" imgH="279360" progId="Equation.DSMT4">
                  <p:embed/>
                  <p:pic>
                    <p:nvPicPr>
                      <p:cNvPr id="0" name=""/>
                      <p:cNvPicPr/>
                      <p:nvPr/>
                    </p:nvPicPr>
                    <p:blipFill>
                      <a:blip r:embed="rId9"/>
                      <a:stretch>
                        <a:fillRect/>
                      </a:stretch>
                    </p:blipFill>
                    <p:spPr>
                      <a:xfrm>
                        <a:off x="3028696" y="3083549"/>
                        <a:ext cx="1625600" cy="279400"/>
                      </a:xfrm>
                      <a:prstGeom prst="rect">
                        <a:avLst/>
                      </a:prstGeom>
                    </p:spPr>
                  </p:pic>
                </p:oleObj>
              </mc:Fallback>
            </mc:AlternateContent>
          </a:graphicData>
        </a:graphic>
      </p:graphicFrame>
      <p:sp>
        <p:nvSpPr>
          <p:cNvPr id="508" name="Content Placeholder 7"/>
          <p:cNvSpPr txBox="1">
            <a:spLocks noGrp="1"/>
          </p:cNvSpPr>
          <p:nvPr>
            <p:ph type="body" idx="6"/>
          </p:nvPr>
        </p:nvSpPr>
        <p:spPr>
          <a:xfrm>
            <a:off x="457200" y="3453341"/>
            <a:ext cx="1987826" cy="266119"/>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ct val="100000"/>
              <a:buFont typeface="Arial"/>
              <a:buChar char="–"/>
            </a:pPr>
            <a:r>
              <a:rPr lang="en-US" sz="1600" b="0" i="0" u="none" strike="noStrike" cap="none" dirty="0">
                <a:solidFill>
                  <a:schemeClr val="dk1"/>
                </a:solidFill>
                <a:latin typeface="+mn-lt"/>
                <a:sym typeface="Arial"/>
              </a:rPr>
              <a:t>Daily sales =</a:t>
            </a:r>
            <a:endParaRPr sz="1600" dirty="0">
              <a:latin typeface="+mn-lt"/>
            </a:endParaRPr>
          </a:p>
        </p:txBody>
      </p:sp>
      <p:graphicFrame>
        <p:nvGraphicFramePr>
          <p:cNvPr id="5" name="Object 4" descr="a minus b times markdown price = 91 minus 1.2 times $70 times left parenthesis 100% minus y% right parenthesis"/>
          <p:cNvGraphicFramePr>
            <a:graphicFrameLocks noChangeAspect="1"/>
          </p:cNvGraphicFramePr>
          <p:nvPr>
            <p:extLst>
              <p:ext uri="{D42A27DB-BD31-4B8C-83A1-F6EECF244321}">
                <p14:modId xmlns:p14="http://schemas.microsoft.com/office/powerpoint/2010/main" val="1690082390"/>
              </p:ext>
            </p:extLst>
          </p:nvPr>
        </p:nvGraphicFramePr>
        <p:xfrm>
          <a:off x="2616773" y="3433818"/>
          <a:ext cx="5308600" cy="279400"/>
        </p:xfrm>
        <a:graphic>
          <a:graphicData uri="http://schemas.openxmlformats.org/presentationml/2006/ole">
            <mc:AlternateContent xmlns:mc="http://schemas.openxmlformats.org/markup-compatibility/2006">
              <mc:Choice xmlns:v="urn:schemas-microsoft-com:vml" Requires="v">
                <p:oleObj spid="_x0000_s23589" name="Equation" r:id="rId10" imgW="5308560" imgH="279360" progId="Equation.DSMT4">
                  <p:embed/>
                </p:oleObj>
              </mc:Choice>
              <mc:Fallback>
                <p:oleObj name="Equation" r:id="rId10" imgW="5308560" imgH="279360" progId="Equation.DSMT4">
                  <p:embed/>
                  <p:pic>
                    <p:nvPicPr>
                      <p:cNvPr id="0" name=""/>
                      <p:cNvPicPr/>
                      <p:nvPr/>
                    </p:nvPicPr>
                    <p:blipFill>
                      <a:blip r:embed="rId11"/>
                      <a:stretch>
                        <a:fillRect/>
                      </a:stretch>
                    </p:blipFill>
                    <p:spPr>
                      <a:xfrm>
                        <a:off x="2616773" y="3433818"/>
                        <a:ext cx="5308600" cy="279400"/>
                      </a:xfrm>
                      <a:prstGeom prst="rect">
                        <a:avLst/>
                      </a:prstGeom>
                    </p:spPr>
                  </p:pic>
                </p:oleObj>
              </mc:Fallback>
            </mc:AlternateContent>
          </a:graphicData>
        </a:graphic>
      </p:graphicFrame>
      <p:sp>
        <p:nvSpPr>
          <p:cNvPr id="510" name="Content Placeholder 8"/>
          <p:cNvSpPr txBox="1">
            <a:spLocks noGrp="1"/>
          </p:cNvSpPr>
          <p:nvPr>
            <p:ph type="body" idx="7"/>
          </p:nvPr>
        </p:nvSpPr>
        <p:spPr>
          <a:xfrm>
            <a:off x="457200" y="3809009"/>
            <a:ext cx="3110948" cy="263204"/>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ts val="1600"/>
              <a:buFont typeface="Arial"/>
              <a:buChar char="–"/>
            </a:pPr>
            <a:r>
              <a:rPr lang="en-US" sz="1600" b="0" i="0" u="none" strike="noStrike" cap="none" dirty="0">
                <a:solidFill>
                  <a:schemeClr val="dk1"/>
                </a:solidFill>
                <a:latin typeface="+mn-lt"/>
                <a:ea typeface="Arial"/>
                <a:cs typeface="Arial"/>
                <a:sym typeface="Arial"/>
              </a:rPr>
              <a:t>Units sold at markdown =</a:t>
            </a:r>
            <a:endParaRPr sz="1600" b="0" i="0" u="none" strike="noStrike" cap="none" dirty="0">
              <a:solidFill>
                <a:schemeClr val="dk1"/>
              </a:solidFill>
              <a:latin typeface="+mn-lt"/>
              <a:ea typeface="Arial"/>
              <a:cs typeface="Arial"/>
              <a:sym typeface="Arial"/>
            </a:endParaRPr>
          </a:p>
        </p:txBody>
      </p:sp>
      <p:graphicFrame>
        <p:nvGraphicFramePr>
          <p:cNvPr id="6" name="Object 5" descr="Daily sales times left parenthesis 50 minus x right parenthesis"/>
          <p:cNvGraphicFramePr>
            <a:graphicFrameLocks noChangeAspect="1"/>
          </p:cNvGraphicFramePr>
          <p:nvPr>
            <p:extLst>
              <p:ext uri="{D42A27DB-BD31-4B8C-83A1-F6EECF244321}">
                <p14:modId xmlns:p14="http://schemas.microsoft.com/office/powerpoint/2010/main" val="1177690598"/>
              </p:ext>
            </p:extLst>
          </p:nvPr>
        </p:nvGraphicFramePr>
        <p:xfrm>
          <a:off x="3724468" y="3823667"/>
          <a:ext cx="1917700" cy="254000"/>
        </p:xfrm>
        <a:graphic>
          <a:graphicData uri="http://schemas.openxmlformats.org/presentationml/2006/ole">
            <mc:AlternateContent xmlns:mc="http://schemas.openxmlformats.org/markup-compatibility/2006">
              <mc:Choice xmlns:v="urn:schemas-microsoft-com:vml" Requires="v">
                <p:oleObj spid="_x0000_s23590" name="Equation" r:id="rId12" imgW="1917360" imgH="253800" progId="Equation.DSMT4">
                  <p:embed/>
                </p:oleObj>
              </mc:Choice>
              <mc:Fallback>
                <p:oleObj name="Equation" r:id="rId12" imgW="1917360" imgH="253800" progId="Equation.DSMT4">
                  <p:embed/>
                  <p:pic>
                    <p:nvPicPr>
                      <p:cNvPr id="0" name=""/>
                      <p:cNvPicPr/>
                      <p:nvPr/>
                    </p:nvPicPr>
                    <p:blipFill>
                      <a:blip r:embed="rId13"/>
                      <a:stretch>
                        <a:fillRect/>
                      </a:stretch>
                    </p:blipFill>
                    <p:spPr>
                      <a:xfrm>
                        <a:off x="3724468" y="3823667"/>
                        <a:ext cx="1917700" cy="254000"/>
                      </a:xfrm>
                      <a:prstGeom prst="rect">
                        <a:avLst/>
                      </a:prstGeom>
                    </p:spPr>
                  </p:pic>
                </p:oleObj>
              </mc:Fallback>
            </mc:AlternateContent>
          </a:graphicData>
        </a:graphic>
      </p:graphicFrame>
      <p:sp>
        <p:nvSpPr>
          <p:cNvPr id="512" name="Content Placeholder 9"/>
          <p:cNvSpPr txBox="1">
            <a:spLocks noGrp="1"/>
          </p:cNvSpPr>
          <p:nvPr>
            <p:ph type="body" idx="8"/>
          </p:nvPr>
        </p:nvSpPr>
        <p:spPr>
          <a:xfrm>
            <a:off x="5807632" y="3805390"/>
            <a:ext cx="2743200" cy="25079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600"/>
              <a:buFont typeface="Arial"/>
              <a:buNone/>
            </a:pPr>
            <a:r>
              <a:rPr lang="en-US" sz="1600" b="0" i="0" u="none" strike="noStrike" cap="none" dirty="0">
                <a:solidFill>
                  <a:schemeClr val="dk1"/>
                </a:solidFill>
                <a:latin typeface="+mn-lt"/>
                <a:sym typeface="Arial"/>
              </a:rPr>
              <a:t>as long as this is less than or</a:t>
            </a:r>
            <a:endParaRPr dirty="0">
              <a:latin typeface="+mn-lt"/>
            </a:endParaRPr>
          </a:p>
        </p:txBody>
      </p:sp>
      <p:sp>
        <p:nvSpPr>
          <p:cNvPr id="513" name="Content Placeholder 10"/>
          <p:cNvSpPr txBox="1">
            <a:spLocks noGrp="1"/>
          </p:cNvSpPr>
          <p:nvPr>
            <p:ph type="body" idx="9"/>
          </p:nvPr>
        </p:nvSpPr>
        <p:spPr>
          <a:xfrm>
            <a:off x="1213677" y="4154880"/>
            <a:ext cx="6629400" cy="271384"/>
          </a:xfrm>
          <a:prstGeom prst="rect">
            <a:avLst/>
          </a:prstGeom>
          <a:noFill/>
          <a:ln>
            <a:noFill/>
          </a:ln>
        </p:spPr>
        <p:txBody>
          <a:bodyPr spcFirstLastPara="1" wrap="square" lIns="0" tIns="0" rIns="0" bIns="0" anchor="t" anchorCtr="0">
            <a:noAutofit/>
          </a:bodyPr>
          <a:lstStyle/>
          <a:p>
            <a:pPr marL="0" marR="0" lvl="1" indent="0" algn="l" rtl="0">
              <a:spcBef>
                <a:spcPts val="0"/>
              </a:spcBef>
              <a:spcAft>
                <a:spcPts val="0"/>
              </a:spcAft>
              <a:buClr>
                <a:srgbClr val="007FA3"/>
              </a:buClr>
              <a:buSzPts val="1600"/>
              <a:buFont typeface="Arial"/>
              <a:buNone/>
            </a:pPr>
            <a:r>
              <a:rPr lang="en-US" sz="1600" b="0" i="0" u="none" strike="noStrike" cap="none" dirty="0">
                <a:solidFill>
                  <a:schemeClr val="dk1"/>
                </a:solidFill>
                <a:latin typeface="+mn-lt"/>
                <a:ea typeface="Arial"/>
                <a:cs typeface="Arial"/>
                <a:sym typeface="Arial"/>
              </a:rPr>
              <a:t>equal to the number of units remaining in inventory from full retail sales.</a:t>
            </a:r>
            <a:endParaRPr sz="1600" b="0" i="0" u="none" strike="noStrike" cap="none" dirty="0">
              <a:solidFill>
                <a:schemeClr val="dk1"/>
              </a:solidFill>
              <a:latin typeface="+mn-lt"/>
              <a:ea typeface="Arial"/>
              <a:cs typeface="Arial"/>
              <a:sym typeface="Arial"/>
            </a:endParaRPr>
          </a:p>
        </p:txBody>
      </p:sp>
      <p:sp>
        <p:nvSpPr>
          <p:cNvPr id="514" name="Content Placeholder 11"/>
          <p:cNvSpPr txBox="1">
            <a:spLocks noGrp="1"/>
          </p:cNvSpPr>
          <p:nvPr>
            <p:ph type="body" idx="13"/>
          </p:nvPr>
        </p:nvSpPr>
        <p:spPr>
          <a:xfrm>
            <a:off x="457200" y="4476045"/>
            <a:ext cx="8229600" cy="248035"/>
          </a:xfrm>
          <a:prstGeom prst="rect">
            <a:avLst/>
          </a:prstGeom>
          <a:noFill/>
          <a:ln>
            <a:noFill/>
          </a:ln>
        </p:spPr>
        <p:txBody>
          <a:bodyPr spcFirstLastPara="1" wrap="square" lIns="0" tIns="0" rIns="0" bIns="0" anchor="t" anchorCtr="0">
            <a:noAutofit/>
          </a:bodyPr>
          <a:lstStyle/>
          <a:p>
            <a:pPr marL="432000" marR="0" lvl="0" indent="-432000" algn="l" rtl="0">
              <a:spcBef>
                <a:spcPts val="0"/>
              </a:spcBef>
              <a:spcAft>
                <a:spcPts val="0"/>
              </a:spcAft>
              <a:buClr>
                <a:srgbClr val="007FA3"/>
              </a:buClr>
              <a:buSzPct val="100000"/>
              <a:buFont typeface="Arial"/>
              <a:buAutoNum type="arabicPeriod" startAt="3"/>
            </a:pPr>
            <a:r>
              <a:rPr lang="en-US" sz="1600" b="0" i="0" u="none" strike="noStrike" cap="none" dirty="0">
                <a:solidFill>
                  <a:schemeClr val="dk1"/>
                </a:solidFill>
                <a:latin typeface="+mn-lt"/>
                <a:sym typeface="Arial"/>
              </a:rPr>
              <a:t>Clearance revenue</a:t>
            </a:r>
            <a:endParaRPr sz="1600" dirty="0">
              <a:latin typeface="+mn-lt"/>
            </a:endParaRPr>
          </a:p>
        </p:txBody>
      </p:sp>
      <p:sp>
        <p:nvSpPr>
          <p:cNvPr id="515" name="Content Placeholder 12"/>
          <p:cNvSpPr txBox="1">
            <a:spLocks noGrp="1"/>
          </p:cNvSpPr>
          <p:nvPr>
            <p:ph type="body" idx="14"/>
          </p:nvPr>
        </p:nvSpPr>
        <p:spPr>
          <a:xfrm>
            <a:off x="457200" y="4802664"/>
            <a:ext cx="2663298" cy="275982"/>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ts val="1600"/>
              <a:buFont typeface="Arial"/>
              <a:buChar char="–"/>
            </a:pPr>
            <a:r>
              <a:rPr lang="en-US" sz="1600" b="0" i="0" u="none" strike="noStrike" cap="none" dirty="0">
                <a:solidFill>
                  <a:schemeClr val="dk1"/>
                </a:solidFill>
                <a:latin typeface="+mn-lt"/>
                <a:ea typeface="Arial"/>
                <a:cs typeface="Arial"/>
                <a:sym typeface="Arial"/>
              </a:rPr>
              <a:t>Clearance inventory</a:t>
            </a:r>
            <a:endParaRPr sz="1600" b="0" i="0" u="none" strike="noStrike" cap="none" dirty="0">
              <a:solidFill>
                <a:schemeClr val="dk1"/>
              </a:solidFill>
              <a:latin typeface="+mn-lt"/>
              <a:ea typeface="Arial"/>
              <a:cs typeface="Arial"/>
              <a:sym typeface="Arial"/>
            </a:endParaRPr>
          </a:p>
        </p:txBody>
      </p:sp>
      <p:graphicFrame>
        <p:nvGraphicFramePr>
          <p:cNvPr id="7" name="Object 6" descr="= 1000 minus units sold at full retail minus units sold at markdown"/>
          <p:cNvGraphicFramePr>
            <a:graphicFrameLocks noChangeAspect="1"/>
          </p:cNvGraphicFramePr>
          <p:nvPr>
            <p:extLst>
              <p:ext uri="{D42A27DB-BD31-4B8C-83A1-F6EECF244321}">
                <p14:modId xmlns:p14="http://schemas.microsoft.com/office/powerpoint/2010/main" val="2260189833"/>
              </p:ext>
            </p:extLst>
          </p:nvPr>
        </p:nvGraphicFramePr>
        <p:xfrm>
          <a:off x="3249991" y="4821382"/>
          <a:ext cx="4583545" cy="196273"/>
        </p:xfrm>
        <a:graphic>
          <a:graphicData uri="http://schemas.openxmlformats.org/presentationml/2006/ole">
            <mc:AlternateContent xmlns:mc="http://schemas.openxmlformats.org/markup-compatibility/2006">
              <mc:Choice xmlns:v="urn:schemas-microsoft-com:vml" Requires="v">
                <p:oleObj spid="_x0000_s23591" name="Equation" r:id="rId14" imgW="5041800" imgH="215640" progId="Equation.DSMT4">
                  <p:embed/>
                </p:oleObj>
              </mc:Choice>
              <mc:Fallback>
                <p:oleObj name="Equation" r:id="rId14" imgW="5041800" imgH="215640" progId="Equation.DSMT4">
                  <p:embed/>
                  <p:pic>
                    <p:nvPicPr>
                      <p:cNvPr id="0" name=""/>
                      <p:cNvPicPr/>
                      <p:nvPr/>
                    </p:nvPicPr>
                    <p:blipFill>
                      <a:blip r:embed="rId15"/>
                      <a:stretch>
                        <a:fillRect/>
                      </a:stretch>
                    </p:blipFill>
                    <p:spPr>
                      <a:xfrm>
                        <a:off x="3249991" y="4821382"/>
                        <a:ext cx="4583545" cy="196273"/>
                      </a:xfrm>
                      <a:prstGeom prst="rect">
                        <a:avLst/>
                      </a:prstGeom>
                    </p:spPr>
                  </p:pic>
                </p:oleObj>
              </mc:Fallback>
            </mc:AlternateContent>
          </a:graphicData>
        </a:graphic>
      </p:graphicFrame>
      <p:graphicFrame>
        <p:nvGraphicFramePr>
          <p:cNvPr id="8" name="Object 7" descr="= 1,000 minus 7 x minus right bracket 91 minus 1.2 times $70.00 times right parenthesis 100% minus y% right parenthesis right bracket times left parenthesis 50 minus x right parenthesis"/>
          <p:cNvGraphicFramePr>
            <a:graphicFrameLocks noChangeAspect="1"/>
          </p:cNvGraphicFramePr>
          <p:nvPr>
            <p:extLst>
              <p:ext uri="{D42A27DB-BD31-4B8C-83A1-F6EECF244321}">
                <p14:modId xmlns:p14="http://schemas.microsoft.com/office/powerpoint/2010/main" val="2458780761"/>
              </p:ext>
            </p:extLst>
          </p:nvPr>
        </p:nvGraphicFramePr>
        <p:xfrm>
          <a:off x="3249991" y="5106595"/>
          <a:ext cx="4606636" cy="230909"/>
        </p:xfrm>
        <a:graphic>
          <a:graphicData uri="http://schemas.openxmlformats.org/presentationml/2006/ole">
            <mc:AlternateContent xmlns:mc="http://schemas.openxmlformats.org/markup-compatibility/2006">
              <mc:Choice xmlns:v="urn:schemas-microsoft-com:vml" Requires="v">
                <p:oleObj spid="_x0000_s23592" name="Equation" r:id="rId16" imgW="5067000" imgH="253800" progId="Equation.DSMT4">
                  <p:embed/>
                </p:oleObj>
              </mc:Choice>
              <mc:Fallback>
                <p:oleObj name="Equation" r:id="rId16" imgW="5067000" imgH="253800" progId="Equation.DSMT4">
                  <p:embed/>
                  <p:pic>
                    <p:nvPicPr>
                      <p:cNvPr id="0" name=""/>
                      <p:cNvPicPr/>
                      <p:nvPr/>
                    </p:nvPicPr>
                    <p:blipFill>
                      <a:blip r:embed="rId17"/>
                      <a:stretch>
                        <a:fillRect/>
                      </a:stretch>
                    </p:blipFill>
                    <p:spPr>
                      <a:xfrm>
                        <a:off x="3249991" y="5106595"/>
                        <a:ext cx="4606636" cy="230909"/>
                      </a:xfrm>
                      <a:prstGeom prst="rect">
                        <a:avLst/>
                      </a:prstGeom>
                    </p:spPr>
                  </p:pic>
                </p:oleObj>
              </mc:Fallback>
            </mc:AlternateContent>
          </a:graphicData>
        </a:graphic>
      </p:graphicFrame>
      <p:sp>
        <p:nvSpPr>
          <p:cNvPr id="517" name="Content Placeholder 13"/>
          <p:cNvSpPr txBox="1">
            <a:spLocks noGrp="1"/>
          </p:cNvSpPr>
          <p:nvPr>
            <p:ph type="body" idx="15"/>
          </p:nvPr>
        </p:nvSpPr>
        <p:spPr>
          <a:xfrm>
            <a:off x="457200" y="5452569"/>
            <a:ext cx="3031436" cy="256289"/>
          </a:xfrm>
          <a:prstGeom prst="rect">
            <a:avLst/>
          </a:prstGeom>
          <a:noFill/>
          <a:ln>
            <a:noFill/>
          </a:ln>
        </p:spPr>
        <p:txBody>
          <a:bodyPr spcFirstLastPara="1" wrap="square" lIns="0" tIns="0" rIns="0" bIns="0" anchor="t" anchorCtr="0">
            <a:noAutofit/>
          </a:bodyPr>
          <a:lstStyle/>
          <a:p>
            <a:pPr marL="742950" marR="0" lvl="1" indent="-285750" algn="l" rtl="0">
              <a:spcBef>
                <a:spcPts val="0"/>
              </a:spcBef>
              <a:spcAft>
                <a:spcPts val="0"/>
              </a:spcAft>
              <a:buClr>
                <a:srgbClr val="007FA3"/>
              </a:buClr>
              <a:buSzPct val="100000"/>
              <a:buFont typeface="Arial"/>
              <a:buChar char="–"/>
            </a:pPr>
            <a:r>
              <a:rPr lang="en-US" sz="1600" b="0" i="0" u="none" strike="noStrike" cap="none" dirty="0">
                <a:solidFill>
                  <a:schemeClr val="dk1"/>
                </a:solidFill>
                <a:latin typeface="+mn-lt"/>
                <a:ea typeface="Arial"/>
                <a:cs typeface="Arial"/>
                <a:sym typeface="Arial"/>
              </a:rPr>
              <a:t>Clearance price revenue</a:t>
            </a:r>
            <a:endParaRPr sz="1600" b="0" i="0" u="none" strike="noStrike" cap="none" dirty="0">
              <a:solidFill>
                <a:schemeClr val="dk1"/>
              </a:solidFill>
              <a:latin typeface="+mn-lt"/>
              <a:ea typeface="Arial"/>
              <a:cs typeface="Arial"/>
              <a:sym typeface="Arial"/>
            </a:endParaRPr>
          </a:p>
        </p:txBody>
      </p:sp>
      <p:graphicFrame>
        <p:nvGraphicFramePr>
          <p:cNvPr id="9" name="Object 8" descr="= left bracket 1,000 minus 7 x minus left bracket 91 minus 1.2 times $70.00 times left parenthesis 100% minus y% right parenthesis right bracket"/>
          <p:cNvGraphicFramePr>
            <a:graphicFrameLocks noChangeAspect="1"/>
          </p:cNvGraphicFramePr>
          <p:nvPr>
            <p:extLst>
              <p:ext uri="{D42A27DB-BD31-4B8C-83A1-F6EECF244321}">
                <p14:modId xmlns:p14="http://schemas.microsoft.com/office/powerpoint/2010/main" val="1011268943"/>
              </p:ext>
            </p:extLst>
          </p:nvPr>
        </p:nvGraphicFramePr>
        <p:xfrm>
          <a:off x="3642615" y="5457389"/>
          <a:ext cx="3867727" cy="230909"/>
        </p:xfrm>
        <a:graphic>
          <a:graphicData uri="http://schemas.openxmlformats.org/presentationml/2006/ole">
            <mc:AlternateContent xmlns:mc="http://schemas.openxmlformats.org/markup-compatibility/2006">
              <mc:Choice xmlns:v="urn:schemas-microsoft-com:vml" Requires="v">
                <p:oleObj spid="_x0000_s23593" name="Equation" r:id="rId18" imgW="4254480" imgH="253800" progId="Equation.DSMT4">
                  <p:embed/>
                </p:oleObj>
              </mc:Choice>
              <mc:Fallback>
                <p:oleObj name="Equation" r:id="rId18" imgW="4254480" imgH="253800" progId="Equation.DSMT4">
                  <p:embed/>
                  <p:pic>
                    <p:nvPicPr>
                      <p:cNvPr id="0" name=""/>
                      <p:cNvPicPr/>
                      <p:nvPr/>
                    </p:nvPicPr>
                    <p:blipFill>
                      <a:blip r:embed="rId19"/>
                      <a:stretch>
                        <a:fillRect/>
                      </a:stretch>
                    </p:blipFill>
                    <p:spPr>
                      <a:xfrm>
                        <a:off x="3642615" y="5457389"/>
                        <a:ext cx="3867727" cy="230909"/>
                      </a:xfrm>
                      <a:prstGeom prst="rect">
                        <a:avLst/>
                      </a:prstGeom>
                    </p:spPr>
                  </p:pic>
                </p:oleObj>
              </mc:Fallback>
            </mc:AlternateContent>
          </a:graphicData>
        </a:graphic>
      </p:graphicFrame>
      <p:graphicFrame>
        <p:nvGraphicFramePr>
          <p:cNvPr id="10" name="Object 9" descr="times left parenthesis 50 minus x right parenthesis right bracket times $21.00"/>
          <p:cNvGraphicFramePr>
            <a:graphicFrameLocks noChangeAspect="1"/>
          </p:cNvGraphicFramePr>
          <p:nvPr>
            <p:extLst>
              <p:ext uri="{D42A27DB-BD31-4B8C-83A1-F6EECF244321}">
                <p14:modId xmlns:p14="http://schemas.microsoft.com/office/powerpoint/2010/main" val="275208782"/>
              </p:ext>
            </p:extLst>
          </p:nvPr>
        </p:nvGraphicFramePr>
        <p:xfrm>
          <a:off x="3642615" y="5785824"/>
          <a:ext cx="1489364" cy="230909"/>
        </p:xfrm>
        <a:graphic>
          <a:graphicData uri="http://schemas.openxmlformats.org/presentationml/2006/ole">
            <mc:AlternateContent xmlns:mc="http://schemas.openxmlformats.org/markup-compatibility/2006">
              <mc:Choice xmlns:v="urn:schemas-microsoft-com:vml" Requires="v">
                <p:oleObj spid="_x0000_s23594" name="Equation" r:id="rId20" imgW="1638000" imgH="253800" progId="Equation.DSMT4">
                  <p:embed/>
                </p:oleObj>
              </mc:Choice>
              <mc:Fallback>
                <p:oleObj name="Equation" r:id="rId20" imgW="1638000" imgH="253800" progId="Equation.DSMT4">
                  <p:embed/>
                  <p:pic>
                    <p:nvPicPr>
                      <p:cNvPr id="0" name=""/>
                      <p:cNvPicPr/>
                      <p:nvPr/>
                    </p:nvPicPr>
                    <p:blipFill>
                      <a:blip r:embed="rId21"/>
                      <a:stretch>
                        <a:fillRect/>
                      </a:stretch>
                    </p:blipFill>
                    <p:spPr>
                      <a:xfrm>
                        <a:off x="3642615" y="5785824"/>
                        <a:ext cx="1489364" cy="230909"/>
                      </a:xfrm>
                      <a:prstGeom prst="rect">
                        <a:avLst/>
                      </a:prstGeom>
                    </p:spPr>
                  </p:pic>
                </p:oleObj>
              </mc:Fallback>
            </mc:AlternateContent>
          </a:graphicData>
        </a:graphic>
      </p:graphicFrame>
      <p:sp>
        <p:nvSpPr>
          <p:cNvPr id="519" name="Content Placeholder 14"/>
          <p:cNvSpPr txBox="1">
            <a:spLocks noGrp="1"/>
          </p:cNvSpPr>
          <p:nvPr>
            <p:ph type="body" idx="16"/>
          </p:nvPr>
        </p:nvSpPr>
        <p:spPr>
          <a:xfrm>
            <a:off x="460060" y="6081488"/>
            <a:ext cx="8229600" cy="248748"/>
          </a:xfrm>
          <a:prstGeom prst="rect">
            <a:avLst/>
          </a:prstGeom>
          <a:noFill/>
          <a:ln>
            <a:noFill/>
          </a:ln>
        </p:spPr>
        <p:txBody>
          <a:bodyPr spcFirstLastPara="1" wrap="square" lIns="0" tIns="0" rIns="0" bIns="0" anchor="t" anchorCtr="0">
            <a:noAutofit/>
          </a:bodyPr>
          <a:lstStyle/>
          <a:p>
            <a:pPr marL="256032" marR="0" lvl="0" indent="-256032" algn="l" rtl="0">
              <a:spcBef>
                <a:spcPts val="0"/>
              </a:spcBef>
              <a:spcAft>
                <a:spcPts val="0"/>
              </a:spcAft>
              <a:buClr>
                <a:srgbClr val="007FA3"/>
              </a:buClr>
              <a:buSzPct val="100000"/>
              <a:buFont typeface="Arial"/>
              <a:buChar char="•"/>
            </a:pPr>
            <a:r>
              <a:rPr lang="en-US" sz="1600" b="0" i="0" u="none" strike="noStrike" cap="none" dirty="0">
                <a:solidFill>
                  <a:schemeClr val="dk1"/>
                </a:solidFill>
                <a:latin typeface="+mn-lt"/>
                <a:sym typeface="Arial"/>
              </a:rPr>
              <a:t>Total revenue = sum of full retail, markdown, and clearance revenues</a:t>
            </a:r>
            <a:endParaRPr sz="1600" dirty="0">
              <a:latin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11.10: Modeling Retail Markdown Pricing Decisions </a:t>
            </a:r>
            <a:r>
              <a:rPr lang="en-US" sz="2000" b="0" dirty="0" smtClean="0">
                <a:latin typeface="+mj-lt"/>
              </a:rPr>
              <a:t>(4 </a:t>
            </a:r>
            <a:r>
              <a:rPr lang="en-US" sz="2000" b="0" dirty="0">
                <a:latin typeface="+mj-lt"/>
              </a:rPr>
              <a:t>of 4)</a:t>
            </a:r>
            <a:endParaRPr dirty="0">
              <a:latin typeface="+mj-lt"/>
            </a:endParaRPr>
          </a:p>
        </p:txBody>
      </p:sp>
      <p:sp>
        <p:nvSpPr>
          <p:cNvPr id="525" name="Content Placeholder 2"/>
          <p:cNvSpPr txBox="1">
            <a:spLocks noGrp="1"/>
          </p:cNvSpPr>
          <p:nvPr>
            <p:ph type="body" idx="1"/>
          </p:nvPr>
        </p:nvSpPr>
        <p:spPr>
          <a:xfrm>
            <a:off x="457199" y="1600201"/>
            <a:ext cx="3578087" cy="66592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rgbClr val="000000"/>
                </a:solidFill>
                <a:latin typeface="+mn-lt"/>
                <a:ea typeface="Arial"/>
                <a:cs typeface="Arial"/>
                <a:sym typeface="Arial"/>
              </a:rPr>
              <a:t>Spreadsheet model</a:t>
            </a:r>
            <a:endParaRPr b="0" i="0" u="none" strike="noStrike" cap="none" dirty="0">
              <a:solidFill>
                <a:srgbClr val="000000"/>
              </a:solidFill>
              <a:latin typeface="+mn-lt"/>
              <a:ea typeface="Arial"/>
              <a:cs typeface="Arial"/>
              <a:sym typeface="Arial"/>
            </a:endParaRPr>
          </a:p>
        </p:txBody>
      </p:sp>
      <p:pic>
        <p:nvPicPr>
          <p:cNvPr id="2" name="Picture 1" descr="An Excel sheet titled, markdown pricing model, displays five tables. The first table titled, data, displays the following information. Retail price, $70.00. Inventory, 1000. Selling season in days, 50. Days at full retail, 40. Intermediate markdown, 30%, and clearance markdown, 70%. The second table lists the parameters corresponding to sales data and demand functions. The sales data parameters are as follows. Row 1. Price, x, $70. Average daily sales, y, 7.00. Row 2. Price, x, $49. Average daily sales, y, 32.20. The demand function parameters are as follows. Intercept, 91. Slope, negative 1.2. The third table titled, model, displays the parameters corresponding to full retail sales, discount sales, and clearance sales. The parameters corresponding to full retail sales are as follows. Retail price, $70.00. Daily sales, 7.00. Days at retail price, 40. Units sold at retail, 280. Retail revenue, $19,600.00. The parameters corresponding to discount sales are as follows. Discount, 30%. Discount price, $49.00. Daily sales, 32.20. Units sold, 322. Discount revenue, $15,778.00. The parameters corresponding to clearance sales are as follows. Clearance price, $21.00. Units sold at clearance, 398. Clearance revenue, $8,358.00. Total revenue, $43,736.00"/>
          <p:cNvPicPr>
            <a:picLocks noChangeAspect="1"/>
          </p:cNvPicPr>
          <p:nvPr/>
        </p:nvPicPr>
        <p:blipFill>
          <a:blip r:embed="rId3"/>
          <a:stretch>
            <a:fillRect/>
          </a:stretch>
        </p:blipFill>
        <p:spPr>
          <a:xfrm>
            <a:off x="1541000" y="2425285"/>
            <a:ext cx="2444154" cy="3796475"/>
          </a:xfrm>
          <a:prstGeom prst="rect">
            <a:avLst/>
          </a:prstGeom>
        </p:spPr>
      </p:pic>
      <p:pic>
        <p:nvPicPr>
          <p:cNvPr id="3" name="Picture 2" descr="An Excel sheet titled, markdown pricing model, has three tables. The first table titled, data, displays the following information. Retail price, 70. Inventory, 1000. Selling season in days, 50. Days at full retail, 40. Intermediate markdown, 0.3. Clearance markdown, 0.7. The second table displays the parameters corresponding to sales data and demand functions. The sales data parameters are as follows. Row 1. Price, x, 70. Average, daily sales, y, 7. Row 2. Price, x, 49. Average daily sales, y, 32.2. The demand function parameters are as follows. Intercept = INTERCEPT left parenthesis B 13 colon B 14 comma A 13 colon A 14 right parenthesis. Slope = SLOPE left parenthesis B 13 colon B 14 comma A 13 colon A 14 right parenthesis. The third table titled, model, lists the parameters corresponding to full retail sales, discount sales, and clearance sales. The parameters corresponding to full retail sales are as follows. Retail price = B 4. Daily sales = B 16 + B 17 times B 22. Days at retail price = B 7. Units sold at retail = B 23 times B 24. Retail revenue = B 25 times B 22. The parameters corresponding to discount sales are as follows. Discount = B 8. Discount price = B 22 times left parenthesis 1 period B 28 right parenthesis. Daily sales = B 16 + B 17 times B 29. Unit sold = MIN left parenthesis B 30 times left parenthesis B 6 minus B 24 right parenthesis comma B 5 minus B 25 right parenthesis. Discount revenue = B 31 times B 29. The parameters corresponding to clearance sales are as follows. Clearance price = B 4 times left parenthesis 1 minus B 9 right parenthesis. Units sold at clearance = MAX left parenthesis 0 comma B 5 minus B 25 minus B 31 right parenthesis. Clearance revenue = B 34 times B 35. Total revenue = C 26 + C 32 + C 36."/>
          <p:cNvPicPr>
            <a:picLocks noChangeAspect="1"/>
          </p:cNvPicPr>
          <p:nvPr/>
        </p:nvPicPr>
        <p:blipFill>
          <a:blip r:embed="rId4"/>
          <a:stretch>
            <a:fillRect/>
          </a:stretch>
        </p:blipFill>
        <p:spPr>
          <a:xfrm>
            <a:off x="4501275" y="2425284"/>
            <a:ext cx="3003925" cy="37964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Predictive Spreadsheet Models</a:t>
            </a:r>
            <a:endParaRPr lang="en-US" dirty="0">
              <a:latin typeface="+mj-lt"/>
            </a:endParaRPr>
          </a:p>
        </p:txBody>
      </p:sp>
      <p:sp>
        <p:nvSpPr>
          <p:cNvPr id="3" name="Content Placeholder 2"/>
          <p:cNvSpPr>
            <a:spLocks noGrp="1"/>
          </p:cNvSpPr>
          <p:nvPr>
            <p:ph type="body" idx="1"/>
          </p:nvPr>
        </p:nvSpPr>
        <p:spPr/>
        <p:txBody>
          <a:bodyPr/>
          <a:lstStyle/>
          <a:p>
            <a:pPr marL="256032" indent="-256032"/>
            <a:r>
              <a:rPr lang="en-US" dirty="0" smtClean="0">
                <a:latin typeface="+mn-lt"/>
              </a:rPr>
              <a:t>Predictive </a:t>
            </a:r>
            <a:r>
              <a:rPr lang="en-US" dirty="0">
                <a:latin typeface="+mn-lt"/>
              </a:rPr>
              <a:t>models focus on understanding the future. </a:t>
            </a:r>
            <a:endParaRPr lang="en-US" dirty="0" smtClean="0">
              <a:latin typeface="+mn-lt"/>
            </a:endParaRPr>
          </a:p>
          <a:p>
            <a:pPr marL="740664" lvl="1" indent="-283464"/>
            <a:r>
              <a:rPr lang="en-US" dirty="0" smtClean="0">
                <a:latin typeface="+mn-lt"/>
              </a:rPr>
              <a:t>Practical </a:t>
            </a:r>
            <a:r>
              <a:rPr lang="en-US" dirty="0">
                <a:latin typeface="+mn-lt"/>
              </a:rPr>
              <a:t>business models focus </a:t>
            </a:r>
            <a:r>
              <a:rPr lang="en-US" dirty="0" smtClean="0">
                <a:latin typeface="+mn-lt"/>
              </a:rPr>
              <a:t>on predicting </a:t>
            </a:r>
            <a:r>
              <a:rPr lang="en-US" dirty="0">
                <a:latin typeface="+mn-lt"/>
              </a:rPr>
              <a:t>financial performance such as profitability or cash flow, customer retention</a:t>
            </a:r>
            <a:r>
              <a:rPr lang="en-US" dirty="0" smtClean="0">
                <a:latin typeface="+mn-lt"/>
              </a:rPr>
              <a:t>, product </a:t>
            </a:r>
            <a:r>
              <a:rPr lang="en-US" dirty="0">
                <a:latin typeface="+mn-lt"/>
              </a:rPr>
              <a:t>sales, and many other key metrics</a:t>
            </a:r>
            <a:r>
              <a:rPr lang="en-US" dirty="0" smtClean="0">
                <a:latin typeface="+mn-lt"/>
              </a:rPr>
              <a:t>.</a:t>
            </a:r>
          </a:p>
          <a:p>
            <a:pPr marL="740664" lvl="1" indent="-283464"/>
            <a:r>
              <a:rPr lang="en-US" dirty="0" smtClean="0">
                <a:latin typeface="+mn-lt"/>
              </a:rPr>
              <a:t>Individuals </a:t>
            </a:r>
            <a:r>
              <a:rPr lang="en-US" dirty="0">
                <a:latin typeface="+mn-lt"/>
              </a:rPr>
              <a:t>often use spreadsheet models </a:t>
            </a:r>
            <a:r>
              <a:rPr lang="en-US" dirty="0" smtClean="0">
                <a:latin typeface="+mn-lt"/>
              </a:rPr>
              <a:t>for financial </a:t>
            </a:r>
            <a:r>
              <a:rPr lang="en-US" dirty="0">
                <a:latin typeface="+mn-lt"/>
              </a:rPr>
              <a:t>planning, personal budgets, and so on</a:t>
            </a:r>
            <a:r>
              <a:rPr lang="en-US" dirty="0" smtClean="0">
                <a:latin typeface="+mn-lt"/>
              </a:rPr>
              <a:t>.</a:t>
            </a:r>
            <a:endParaRPr lang="en-US" dirty="0">
              <a:latin typeface="+mn-lt"/>
            </a:endParaRPr>
          </a:p>
        </p:txBody>
      </p:sp>
    </p:spTree>
    <p:extLst>
      <p:ext uri="{BB962C8B-B14F-4D97-AF65-F5344CB8AC3E}">
        <p14:creationId xmlns:p14="http://schemas.microsoft.com/office/powerpoint/2010/main" val="14187157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Example 11.11: New-Product Development </a:t>
            </a:r>
            <a:r>
              <a:rPr lang="en-US" sz="2000" b="0" dirty="0">
                <a:latin typeface="+mj-lt"/>
              </a:rPr>
              <a:t>(1 of 3)</a:t>
            </a:r>
            <a:endParaRPr lang="en-US" dirty="0">
              <a:latin typeface="+mj-lt"/>
            </a:endParaRPr>
          </a:p>
        </p:txBody>
      </p:sp>
      <p:sp>
        <p:nvSpPr>
          <p:cNvPr id="5" name="Content Placeholder 4"/>
          <p:cNvSpPr>
            <a:spLocks noGrp="1"/>
          </p:cNvSpPr>
          <p:nvPr>
            <p:ph type="body" idx="1"/>
          </p:nvPr>
        </p:nvSpPr>
        <p:spPr>
          <a:xfrm>
            <a:off x="457200" y="1591056"/>
            <a:ext cx="8229600" cy="844825"/>
          </a:xfrm>
        </p:spPr>
        <p:txBody>
          <a:bodyPr/>
          <a:lstStyle/>
          <a:p>
            <a:pPr marL="255650" lvl="0" indent="-255650">
              <a:buSzPct val="100000"/>
            </a:pPr>
            <a:r>
              <a:rPr lang="en-US" sz="2000" dirty="0">
                <a:solidFill>
                  <a:srgbClr val="000000"/>
                </a:solidFill>
                <a:latin typeface="+mn-lt"/>
              </a:rPr>
              <a:t>Moore Pharmaceuticals needs to decide whether to conduct clinical trials and seek F</a:t>
            </a:r>
            <a:r>
              <a:rPr lang="en-US" sz="100" dirty="0">
                <a:solidFill>
                  <a:srgbClr val="000000"/>
                </a:solidFill>
                <a:latin typeface="+mn-lt"/>
              </a:rPr>
              <a:t> </a:t>
            </a:r>
            <a:r>
              <a:rPr lang="en-US" sz="2000" dirty="0">
                <a:solidFill>
                  <a:srgbClr val="000000"/>
                </a:solidFill>
                <a:latin typeface="+mn-lt"/>
              </a:rPr>
              <a:t>D</a:t>
            </a:r>
            <a:r>
              <a:rPr lang="en-US" sz="100" dirty="0">
                <a:solidFill>
                  <a:srgbClr val="000000"/>
                </a:solidFill>
                <a:latin typeface="+mn-lt"/>
              </a:rPr>
              <a:t> </a:t>
            </a:r>
            <a:r>
              <a:rPr lang="en-US" sz="2000" dirty="0">
                <a:solidFill>
                  <a:srgbClr val="000000"/>
                </a:solidFill>
                <a:latin typeface="+mn-lt"/>
              </a:rPr>
              <a:t>A approval for a newly developed drug.</a:t>
            </a:r>
            <a:endParaRPr lang="en-US" sz="2000" dirty="0">
              <a:latin typeface="+mn-lt"/>
            </a:endParaRPr>
          </a:p>
        </p:txBody>
      </p:sp>
      <p:sp>
        <p:nvSpPr>
          <p:cNvPr id="6" name="Content Placeholder 5"/>
          <p:cNvSpPr>
            <a:spLocks noGrp="1"/>
          </p:cNvSpPr>
          <p:nvPr>
            <p:ph type="body" idx="2"/>
          </p:nvPr>
        </p:nvSpPr>
        <p:spPr>
          <a:xfrm>
            <a:off x="457200" y="2534820"/>
            <a:ext cx="722376" cy="367405"/>
          </a:xfrm>
        </p:spPr>
        <p:txBody>
          <a:bodyPr/>
          <a:lstStyle/>
          <a:p>
            <a:pPr marL="740664" lvl="1" indent="-283464">
              <a:spcBef>
                <a:spcPts val="0"/>
              </a:spcBef>
              <a:buSzPct val="100000"/>
            </a:pPr>
            <a:r>
              <a:rPr lang="en-US" sz="2000" dirty="0" smtClean="0">
                <a:latin typeface="+mn-lt"/>
              </a:rPr>
              <a:t>  </a:t>
            </a:r>
            <a:endParaRPr lang="en-US" sz="2000" dirty="0">
              <a:latin typeface="+mn-lt"/>
            </a:endParaRPr>
          </a:p>
        </p:txBody>
      </p:sp>
      <p:graphicFrame>
        <p:nvGraphicFramePr>
          <p:cNvPr id="12" name="Object 11" descr="R ampersand D cost = $700 million"/>
          <p:cNvGraphicFramePr>
            <a:graphicFrameLocks noChangeAspect="1"/>
          </p:cNvGraphicFramePr>
          <p:nvPr>
            <p:extLst>
              <p:ext uri="{D42A27DB-BD31-4B8C-83A1-F6EECF244321}">
                <p14:modId xmlns:p14="http://schemas.microsoft.com/office/powerpoint/2010/main" val="2898852514"/>
              </p:ext>
            </p:extLst>
          </p:nvPr>
        </p:nvGraphicFramePr>
        <p:xfrm>
          <a:off x="1225296" y="2608093"/>
          <a:ext cx="2844800" cy="266700"/>
        </p:xfrm>
        <a:graphic>
          <a:graphicData uri="http://schemas.openxmlformats.org/presentationml/2006/ole">
            <mc:AlternateContent xmlns:mc="http://schemas.openxmlformats.org/markup-compatibility/2006">
              <mc:Choice xmlns:v="urn:schemas-microsoft-com:vml" Requires="v">
                <p:oleObj spid="_x0000_s17486" name="Equation" r:id="rId4" imgW="2844720" imgH="266400" progId="Equation.DSMT4">
                  <p:embed/>
                </p:oleObj>
              </mc:Choice>
              <mc:Fallback>
                <p:oleObj name="Equation" r:id="rId4" imgW="2844720" imgH="266400" progId="Equation.DSMT4">
                  <p:embed/>
                  <p:pic>
                    <p:nvPicPr>
                      <p:cNvPr id="0" name=""/>
                      <p:cNvPicPr/>
                      <p:nvPr/>
                    </p:nvPicPr>
                    <p:blipFill>
                      <a:blip r:embed="rId5"/>
                      <a:stretch>
                        <a:fillRect/>
                      </a:stretch>
                    </p:blipFill>
                    <p:spPr>
                      <a:xfrm>
                        <a:off x="1225296" y="2608093"/>
                        <a:ext cx="2844800" cy="266700"/>
                      </a:xfrm>
                      <a:prstGeom prst="rect">
                        <a:avLst/>
                      </a:prstGeom>
                    </p:spPr>
                  </p:pic>
                </p:oleObj>
              </mc:Fallback>
            </mc:AlternateContent>
          </a:graphicData>
        </a:graphic>
      </p:graphicFrame>
      <p:sp>
        <p:nvSpPr>
          <p:cNvPr id="7" name="Content Placeholder 6"/>
          <p:cNvSpPr>
            <a:spLocks noGrp="1"/>
          </p:cNvSpPr>
          <p:nvPr>
            <p:ph type="body" idx="3"/>
          </p:nvPr>
        </p:nvSpPr>
        <p:spPr>
          <a:xfrm>
            <a:off x="457200" y="2992020"/>
            <a:ext cx="8229600" cy="3110262"/>
          </a:xfrm>
        </p:spPr>
        <p:txBody>
          <a:bodyPr/>
          <a:lstStyle/>
          <a:p>
            <a:pPr marL="741553" lvl="1" indent="-284353">
              <a:buSzPct val="100000"/>
            </a:pPr>
            <a:r>
              <a:rPr lang="en-US" sz="2000" dirty="0">
                <a:solidFill>
                  <a:srgbClr val="000000"/>
                </a:solidFill>
                <a:latin typeface="+mn-lt"/>
              </a:rPr>
              <a:t>Clinical trials cost = $150 million</a:t>
            </a:r>
            <a:endParaRPr lang="en-US" sz="2000" dirty="0">
              <a:latin typeface="+mn-lt"/>
            </a:endParaRPr>
          </a:p>
          <a:p>
            <a:pPr marL="741553" lvl="1" indent="-284353">
              <a:buSzPct val="100000"/>
            </a:pPr>
            <a:r>
              <a:rPr lang="en-US" sz="2000" dirty="0">
                <a:solidFill>
                  <a:srgbClr val="000000"/>
                </a:solidFill>
                <a:latin typeface="+mn-lt"/>
              </a:rPr>
              <a:t>Market size = 2 million people</a:t>
            </a:r>
            <a:endParaRPr lang="en-US" sz="2000" dirty="0">
              <a:latin typeface="+mn-lt"/>
            </a:endParaRPr>
          </a:p>
          <a:p>
            <a:pPr marL="741553" lvl="1" indent="-284353">
              <a:buSzPct val="100000"/>
            </a:pPr>
            <a:r>
              <a:rPr lang="en-US" sz="2000" dirty="0">
                <a:solidFill>
                  <a:srgbClr val="000000"/>
                </a:solidFill>
                <a:latin typeface="+mn-lt"/>
              </a:rPr>
              <a:t>Market size growth = 3% per year</a:t>
            </a:r>
            <a:endParaRPr lang="en-US" sz="2000" dirty="0">
              <a:latin typeface="+mn-lt"/>
            </a:endParaRPr>
          </a:p>
          <a:p>
            <a:pPr marL="741553" lvl="1" indent="-284353">
              <a:buSzPct val="100000"/>
            </a:pPr>
            <a:r>
              <a:rPr lang="en-US" sz="2000" dirty="0">
                <a:solidFill>
                  <a:srgbClr val="000000"/>
                </a:solidFill>
                <a:latin typeface="+mn-lt"/>
              </a:rPr>
              <a:t>Market share = 8%</a:t>
            </a:r>
            <a:endParaRPr lang="en-US" sz="2000" dirty="0">
              <a:latin typeface="+mn-lt"/>
            </a:endParaRPr>
          </a:p>
          <a:p>
            <a:pPr marL="741553" lvl="1" indent="-284353">
              <a:buSzPct val="100000"/>
            </a:pPr>
            <a:r>
              <a:rPr lang="en-US" sz="2000" dirty="0">
                <a:solidFill>
                  <a:srgbClr val="000000"/>
                </a:solidFill>
                <a:latin typeface="+mn-lt"/>
              </a:rPr>
              <a:t>Market share growth = 20% per year</a:t>
            </a:r>
            <a:endParaRPr lang="en-US" sz="2000" dirty="0">
              <a:latin typeface="+mn-lt"/>
            </a:endParaRPr>
          </a:p>
          <a:p>
            <a:pPr marL="741553" lvl="1" indent="-284353">
              <a:buSzPct val="100000"/>
            </a:pPr>
            <a:r>
              <a:rPr lang="en-US" sz="2000" dirty="0">
                <a:solidFill>
                  <a:srgbClr val="000000"/>
                </a:solidFill>
                <a:latin typeface="+mn-lt"/>
              </a:rPr>
              <a:t>Monthly revenue/prescription = $130</a:t>
            </a:r>
            <a:endParaRPr lang="en-US" sz="2000" dirty="0">
              <a:latin typeface="+mn-lt"/>
            </a:endParaRPr>
          </a:p>
          <a:p>
            <a:pPr marL="741553" lvl="1" indent="-284353">
              <a:buSzPct val="100000"/>
            </a:pPr>
            <a:r>
              <a:rPr lang="en-US" sz="2000" dirty="0">
                <a:solidFill>
                  <a:srgbClr val="000000"/>
                </a:solidFill>
                <a:latin typeface="+mn-lt"/>
              </a:rPr>
              <a:t>Monthly variable cost/prescription = $40</a:t>
            </a:r>
            <a:endParaRPr lang="en-US" sz="2000" dirty="0">
              <a:latin typeface="+mn-lt"/>
            </a:endParaRPr>
          </a:p>
          <a:p>
            <a:pPr marL="741553" lvl="1" indent="-284353">
              <a:buSzPct val="100000"/>
            </a:pPr>
            <a:r>
              <a:rPr lang="en-US" sz="2000" dirty="0">
                <a:solidFill>
                  <a:srgbClr val="000000"/>
                </a:solidFill>
                <a:latin typeface="+mn-lt"/>
              </a:rPr>
              <a:t>Discount rate = 9%</a:t>
            </a:r>
          </a:p>
        </p:txBody>
      </p:sp>
    </p:spTree>
    <p:extLst>
      <p:ext uri="{BB962C8B-B14F-4D97-AF65-F5344CB8AC3E}">
        <p14:creationId xmlns:p14="http://schemas.microsoft.com/office/powerpoint/2010/main" val="3349225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11.11: New-Product Development </a:t>
            </a:r>
            <a:r>
              <a:rPr lang="en-US" sz="2000" b="0" dirty="0" smtClean="0">
                <a:latin typeface="+mj-lt"/>
              </a:rPr>
              <a:t>(2 </a:t>
            </a:r>
            <a:r>
              <a:rPr lang="en-US" sz="2000" b="0" dirty="0">
                <a:latin typeface="+mj-lt"/>
              </a:rPr>
              <a:t>of 3)</a:t>
            </a:r>
            <a:endParaRPr dirty="0">
              <a:latin typeface="+mj-lt"/>
            </a:endParaRPr>
          </a:p>
        </p:txBody>
      </p:sp>
      <p:sp>
        <p:nvSpPr>
          <p:cNvPr id="400" name="Content Placeholder 2"/>
          <p:cNvSpPr txBox="1">
            <a:spLocks noGrp="1"/>
          </p:cNvSpPr>
          <p:nvPr>
            <p:ph type="body" idx="1"/>
          </p:nvPr>
        </p:nvSpPr>
        <p:spPr>
          <a:xfrm>
            <a:off x="457199" y="1600201"/>
            <a:ext cx="3528391" cy="64604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rgbClr val="000000"/>
                </a:solidFill>
                <a:latin typeface="+mn-lt"/>
                <a:ea typeface="Arial"/>
                <a:cs typeface="Arial"/>
                <a:sym typeface="Arial"/>
              </a:rPr>
              <a:t>Spreadsheet Model</a:t>
            </a:r>
            <a:endParaRPr b="0" i="0" u="none" strike="noStrike" cap="none" dirty="0">
              <a:solidFill>
                <a:srgbClr val="000000"/>
              </a:solidFill>
              <a:latin typeface="+mn-lt"/>
              <a:ea typeface="Arial"/>
              <a:cs typeface="Arial"/>
              <a:sym typeface="Arial"/>
            </a:endParaRPr>
          </a:p>
        </p:txBody>
      </p:sp>
      <p:pic>
        <p:nvPicPr>
          <p:cNvPr id="2" name="Picture 1" descr="An Excel sheet titled, Moore pharmaceuticals. The sheet has two tables titled, data, and model. The table titled, data, lists the following information. Row 1. Market size, 2,000,000. Row 2. Unit, monthly R x, revenue, $130.00. Row 3. Unit, monthly R x, cost, $40.00. Row 4. Discount rate, 9%. The parameters corresponding to project costs are as follows. Research and development, $700,000,000. Clinical trials, $150,000,000. Total project costs, $850,000,000. The second table titled, model. The table has 5 rows and 11 columns. The columns have the following headings from left to right. Year, Market growth factor, Market size, Market share growth rate, Market share, Sales, Annual revenue, Annual costs, Profit, Cumulative net profit, Net present value. The row entries are as follows. Row 1. Year, 1. Market growth factor, blank. Market size, 2,000,000. Market share growth rate, blank. Market share, 0.08. Sales, 160,000. Annual revenue, 249,600,000. Annual costs, 76,800,000. Profit, 172,800,000. Cumulative net profit, $ negative 677, 200, 000. Net present value, 185,404,860. Row 2. Year, 2. Market growth factor, 0.03. Market size, 2,060,000. Market share growth rate, 0.2. Market share, 0.096. Sales, 197,760. Annual revenue, 308,505,600. Annual costs, 94,924,800. Profit, 213,580,800. Cumulative net profit, $ negative 463,619,200. Net present value, blank. Row 3. Year, 3. Market growth factor, 0.03. Market size, 2,121,800. Market share growth rate, 0.2. Market share, 0.1152. Sales, 244,431. Annual revenue, 381,312,922. Annual costs, 117,327,053. Profit, 263,985,869. Cumulative net profit, $ negative 199,633,331. Net present value, blank. Row 4. Year, 4. Market growth factor, 0.03. Market size, 2,185,454. Market share growth rate, 0.2. Market share, 0.1382. Sales, 302117. Annual revenue, 471,302,771. Annual costs, 145,016,237. Profit, 326,286,534. Cumulative net profit, 126,653,203. Net present value, blank. Row 5. Year, 5. Market growth factor, 0.03. Market size, 2,251,018. Market share growth rate, 0.2. Market share, 0.1659. Sales, 373,417. Annual revenue, 582,530,225. Annual costs, 179,240,069. Profit, 403,290,156. Cumulative net profit, 529,943,358. Net present value, blank."/>
          <p:cNvPicPr>
            <a:picLocks noChangeAspect="1"/>
          </p:cNvPicPr>
          <p:nvPr/>
        </p:nvPicPr>
        <p:blipFill>
          <a:blip r:embed="rId3"/>
          <a:stretch>
            <a:fillRect/>
          </a:stretch>
        </p:blipFill>
        <p:spPr>
          <a:xfrm>
            <a:off x="2072423" y="2409803"/>
            <a:ext cx="4999154" cy="3807559"/>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lvl="0"/>
            <a:r>
              <a:rPr lang="en-US" dirty="0">
                <a:latin typeface="+mj-lt"/>
              </a:rPr>
              <a:t>Example 11.11: New-Product Development </a:t>
            </a:r>
            <a:r>
              <a:rPr lang="en-US" sz="2000" b="0" dirty="0" smtClean="0">
                <a:latin typeface="+mj-lt"/>
              </a:rPr>
              <a:t>(3 </a:t>
            </a:r>
            <a:r>
              <a:rPr lang="en-US" sz="2000" b="0" dirty="0">
                <a:latin typeface="+mj-lt"/>
              </a:rPr>
              <a:t>of 3)</a:t>
            </a:r>
            <a:endParaRPr dirty="0">
              <a:latin typeface="+mj-lt"/>
            </a:endParaRPr>
          </a:p>
        </p:txBody>
      </p:sp>
      <p:sp>
        <p:nvSpPr>
          <p:cNvPr id="407" name="Content Placeholder 2"/>
          <p:cNvSpPr txBox="1">
            <a:spLocks noGrp="1"/>
          </p:cNvSpPr>
          <p:nvPr>
            <p:ph type="body" idx="1"/>
          </p:nvPr>
        </p:nvSpPr>
        <p:spPr>
          <a:xfrm>
            <a:off x="457200" y="1600201"/>
            <a:ext cx="3995530" cy="64604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rgbClr val="000000"/>
                </a:solidFill>
                <a:latin typeface="+mn-lt"/>
                <a:ea typeface="Arial"/>
                <a:cs typeface="Arial"/>
                <a:sym typeface="Arial"/>
              </a:rPr>
              <a:t>Spreadsheet Formulas</a:t>
            </a:r>
            <a:endParaRPr b="0" i="0" u="none" strike="noStrike" cap="none" dirty="0">
              <a:solidFill>
                <a:srgbClr val="000000"/>
              </a:solidFill>
              <a:latin typeface="+mn-lt"/>
              <a:ea typeface="Arial"/>
              <a:cs typeface="Arial"/>
              <a:sym typeface="Arial"/>
            </a:endParaRPr>
          </a:p>
        </p:txBody>
      </p:sp>
      <p:pic>
        <p:nvPicPr>
          <p:cNvPr id="2" name="Picture 1" descr="An Excel sheet titled, Moore pharmaceuticals, has two tables. The first table titled, data, lists the following information. Row 1. Market size, 2,000,000. Row 2. Unit, monthly R x, revenue, 130. Row 3. Unit monthly, R x, cost, 40. Row 4. Discount rate, 0.09. The parameters corresponding to the project costs are as follows. Research and development, 700,000,000. Clinical trials, 150,000,000. Total project costs = B11 + B12. The second table titled, model, has the following column headings from left to right. Year, Market growth factor, Market size, Market share growth rate, Market share, Sales, Annual revenue, Annual costs, Profit, Cumulative net profit, and Net present value. The row entries are as follows. Row 1. Year, 1. Market growth factor, blank. Market size, 0. Market share growth rate, blank. Market share, 0.08. Sales, = B 19 times B 21. Annual revenue, = B 22 times $ B $6 times 12. Annual costs, = B 22 times $ B $7 times 12. Profit, B 24 minus B 25. Cumulative net profit, = B 26 minus B 13. Net present value, = N P V left parenthesis B 8, B 26, and F 26 right parenthesis minus B 13. Row 2. Year, 2. Market growth factor, 0.03. Market size, = B 19 times left parenthesis 1 + C 18 right parenthesis. Market share growth rate, 0.2. Market share, = B 21 times left parenthesis 1 + C 20 right parenthesis. Sales, = C 19 times C 21. Annual revenue, = C 22 times $ B $6 times 12. Annual costs, = C 22 times $ B $7 times 12. Profit, = C 24 minus C 25. Cumulative net profit, = B 28 + C 26. Net present value, blank. Row 3. Year, 3. Market growth factor, 0.03. Market size, = C 19 times left parenthesis 1 + D 18 right parenthesis. Market share growth rate, 0.2. Market share, = C 21 times left parenthesis 1 + D 20 right parenthesis. Sales, = D 19 times D 21. Annual revenue, = D 22 times $ B $6 times 12. Annual costs, = D 22 times $ B $7 times 12. Profit, = D 24 minus D 25. Cumulative net profit, = C 28 + C 26. Net present value, blank. Row 4. Year, 4. Market growth factor, 0.03. Market size, = D 19 times left parenthesis 1 + E 18 right parenthesis. Market share growth rate, 0.2. Market share, = D 21 times left parenthesis 1 + E 20 right parenthesis. Sales, = E 19 times E 21. Annual revenue, = E 22 times $ B $6 times 12. Annual costs, = E 22 times $ B $7 times 12. Profit, = E 24 minus E 25. Cumulative net profit, = D 28 + E 26. Net present value, blank. Row 5. Year, 5. Market growth factor, 0.03. Market size, = E 19 times left parenthesis 1 + F 18 right parenthesis. Market share growth rate, 0.2. Market share, = E 21 times left parenthesis 1 + F 20 right parenthesis. Sales, = F 19 times F21. Annual revenue, = F 22 times $ B $6 times 12. Annual costs, = F 22 times $ B $7 times 12. Profit, = F 24 minus F 25. Cumulative net profit, = E 28 + F 26. Net present value, blank."/>
          <p:cNvPicPr>
            <a:picLocks noChangeAspect="1"/>
          </p:cNvPicPr>
          <p:nvPr/>
        </p:nvPicPr>
        <p:blipFill>
          <a:blip r:embed="rId3"/>
          <a:stretch>
            <a:fillRect/>
          </a:stretch>
        </p:blipFill>
        <p:spPr>
          <a:xfrm>
            <a:off x="1967119" y="2395282"/>
            <a:ext cx="5209761" cy="389623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Cash Budgeting</a:t>
            </a:r>
            <a:endParaRPr lang="en-US" dirty="0">
              <a:latin typeface="+mj-lt"/>
            </a:endParaRPr>
          </a:p>
        </p:txBody>
      </p:sp>
      <p:sp>
        <p:nvSpPr>
          <p:cNvPr id="3" name="Content Placeholder 2"/>
          <p:cNvSpPr>
            <a:spLocks noGrp="1"/>
          </p:cNvSpPr>
          <p:nvPr>
            <p:ph type="body" idx="1"/>
          </p:nvPr>
        </p:nvSpPr>
        <p:spPr/>
        <p:txBody>
          <a:bodyPr/>
          <a:lstStyle/>
          <a:p>
            <a:pPr marL="256032" indent="-256032"/>
            <a:r>
              <a:rPr lang="en-US" dirty="0" smtClean="0">
                <a:latin typeface="+mn-lt"/>
              </a:rPr>
              <a:t>Cash </a:t>
            </a:r>
            <a:r>
              <a:rPr lang="en-US" dirty="0">
                <a:latin typeface="+mn-lt"/>
              </a:rPr>
              <a:t>budgeting is the process of projecting and summarizing a company’s cash </a:t>
            </a:r>
            <a:r>
              <a:rPr lang="en-US" dirty="0" smtClean="0">
                <a:latin typeface="+mn-lt"/>
              </a:rPr>
              <a:t>inflows and </a:t>
            </a:r>
            <a:r>
              <a:rPr lang="en-US" dirty="0">
                <a:latin typeface="+mn-lt"/>
              </a:rPr>
              <a:t>outflows expected during a planning horizon, usually 6 to 12 months</a:t>
            </a:r>
            <a:r>
              <a:rPr lang="en-US" dirty="0" smtClean="0">
                <a:latin typeface="+mn-lt"/>
              </a:rPr>
              <a:t>.</a:t>
            </a:r>
            <a:endParaRPr lang="en-US" dirty="0">
              <a:latin typeface="+mn-lt"/>
            </a:endParaRPr>
          </a:p>
        </p:txBody>
      </p:sp>
    </p:spTree>
    <p:extLst>
      <p:ext uri="{BB962C8B-B14F-4D97-AF65-F5344CB8AC3E}">
        <p14:creationId xmlns:p14="http://schemas.microsoft.com/office/powerpoint/2010/main" val="1451283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11.1: A Total Cost Decision Model </a:t>
            </a:r>
            <a:r>
              <a:rPr lang="en-US" sz="2000" b="0" dirty="0" smtClean="0">
                <a:latin typeface="+mj-lt"/>
              </a:rPr>
              <a:t>(2 </a:t>
            </a:r>
            <a:r>
              <a:rPr lang="en-US" sz="2000" b="0" dirty="0">
                <a:latin typeface="+mj-lt"/>
              </a:rPr>
              <a:t>of 3)</a:t>
            </a:r>
            <a:endParaRPr lang="en-US" dirty="0">
              <a:latin typeface="+mj-lt"/>
            </a:endParaRPr>
          </a:p>
        </p:txBody>
      </p:sp>
      <p:sp>
        <p:nvSpPr>
          <p:cNvPr id="3" name="Content Placeholder 2"/>
          <p:cNvSpPr>
            <a:spLocks noGrp="1"/>
          </p:cNvSpPr>
          <p:nvPr>
            <p:ph type="body" idx="1"/>
          </p:nvPr>
        </p:nvSpPr>
        <p:spPr>
          <a:xfrm>
            <a:off x="457201" y="1600200"/>
            <a:ext cx="3588026" cy="626165"/>
          </a:xfrm>
        </p:spPr>
        <p:txBody>
          <a:bodyPr/>
          <a:lstStyle/>
          <a:p>
            <a:pPr marL="256032" indent="-256032"/>
            <a:r>
              <a:rPr lang="en-US" dirty="0">
                <a:latin typeface="+mn-lt"/>
              </a:rPr>
              <a:t>Model development:</a:t>
            </a:r>
          </a:p>
        </p:txBody>
      </p:sp>
      <p:sp>
        <p:nvSpPr>
          <p:cNvPr id="4" name="Content Placeholder 3"/>
          <p:cNvSpPr>
            <a:spLocks noGrp="1"/>
          </p:cNvSpPr>
          <p:nvPr>
            <p:ph type="body" idx="2"/>
          </p:nvPr>
        </p:nvSpPr>
        <p:spPr>
          <a:xfrm>
            <a:off x="457200" y="2316161"/>
            <a:ext cx="1042416" cy="516491"/>
          </a:xfrm>
        </p:spPr>
        <p:txBody>
          <a:bodyPr/>
          <a:lstStyle/>
          <a:p>
            <a:pPr marL="740664" lvl="1" indent="-283464">
              <a:spcBef>
                <a:spcPts val="0"/>
              </a:spcBef>
            </a:pPr>
            <a:r>
              <a:rPr lang="en-US" dirty="0" smtClean="0">
                <a:latin typeface="+mn-lt"/>
              </a:rPr>
              <a:t>  </a:t>
            </a:r>
            <a:endParaRPr lang="en-US" dirty="0">
              <a:latin typeface="+mn-lt"/>
            </a:endParaRPr>
          </a:p>
        </p:txBody>
      </p:sp>
      <p:graphicFrame>
        <p:nvGraphicFramePr>
          <p:cNvPr id="10" name="Object 9" descr="Total Cost = Fixed Cost + Variable Cost This equation is labled, 11.1"/>
          <p:cNvGraphicFramePr>
            <a:graphicFrameLocks noChangeAspect="1"/>
          </p:cNvGraphicFramePr>
          <p:nvPr>
            <p:extLst>
              <p:ext uri="{D42A27DB-BD31-4B8C-83A1-F6EECF244321}">
                <p14:modId xmlns:p14="http://schemas.microsoft.com/office/powerpoint/2010/main" val="3096081904"/>
              </p:ext>
            </p:extLst>
          </p:nvPr>
        </p:nvGraphicFramePr>
        <p:xfrm>
          <a:off x="1603375" y="2414762"/>
          <a:ext cx="7083425" cy="390525"/>
        </p:xfrm>
        <a:graphic>
          <a:graphicData uri="http://schemas.openxmlformats.org/presentationml/2006/ole">
            <mc:AlternateContent xmlns:mc="http://schemas.openxmlformats.org/markup-compatibility/2006">
              <mc:Choice xmlns:v="urn:schemas-microsoft-com:vml" Requires="v">
                <p:oleObj spid="_x0000_s16801" name="Equation" r:id="rId4" imgW="6438600" imgH="355320" progId="Equation.DSMT4">
                  <p:embed/>
                </p:oleObj>
              </mc:Choice>
              <mc:Fallback>
                <p:oleObj name="Equation" r:id="rId4" imgW="6438600" imgH="355320" progId="Equation.DSMT4">
                  <p:embed/>
                  <p:pic>
                    <p:nvPicPr>
                      <p:cNvPr id="0" name=""/>
                      <p:cNvPicPr/>
                      <p:nvPr/>
                    </p:nvPicPr>
                    <p:blipFill>
                      <a:blip r:embed="rId5"/>
                      <a:stretch>
                        <a:fillRect/>
                      </a:stretch>
                    </p:blipFill>
                    <p:spPr>
                      <a:xfrm>
                        <a:off x="1603375" y="2414762"/>
                        <a:ext cx="7083425" cy="390525"/>
                      </a:xfrm>
                      <a:prstGeom prst="rect">
                        <a:avLst/>
                      </a:prstGeom>
                    </p:spPr>
                  </p:pic>
                </p:oleObj>
              </mc:Fallback>
            </mc:AlternateContent>
          </a:graphicData>
        </a:graphic>
      </p:graphicFrame>
      <p:sp>
        <p:nvSpPr>
          <p:cNvPr id="5" name="Content Placeholder 4"/>
          <p:cNvSpPr>
            <a:spLocks noGrp="1"/>
          </p:cNvSpPr>
          <p:nvPr>
            <p:ph type="body" idx="3"/>
          </p:nvPr>
        </p:nvSpPr>
        <p:spPr>
          <a:xfrm>
            <a:off x="452718" y="2912851"/>
            <a:ext cx="1046898" cy="526088"/>
          </a:xfrm>
        </p:spPr>
        <p:txBody>
          <a:bodyPr/>
          <a:lstStyle/>
          <a:p>
            <a:pPr marL="740664" lvl="1" indent="-283464">
              <a:spcBef>
                <a:spcPts val="0"/>
              </a:spcBef>
            </a:pPr>
            <a:r>
              <a:rPr lang="en-US" dirty="0" smtClean="0">
                <a:latin typeface="+mn-lt"/>
              </a:rPr>
              <a:t>  </a:t>
            </a:r>
            <a:endParaRPr lang="en-US" dirty="0">
              <a:latin typeface="+mn-lt"/>
            </a:endParaRPr>
          </a:p>
        </p:txBody>
      </p:sp>
      <p:graphicFrame>
        <p:nvGraphicFramePr>
          <p:cNvPr id="11" name="Object 10" descr="Variable Cost = Unit Variable Cost times Quantity"/>
          <p:cNvGraphicFramePr>
            <a:graphicFrameLocks noChangeAspect="1"/>
          </p:cNvGraphicFramePr>
          <p:nvPr>
            <p:extLst>
              <p:ext uri="{D42A27DB-BD31-4B8C-83A1-F6EECF244321}">
                <p14:modId xmlns:p14="http://schemas.microsoft.com/office/powerpoint/2010/main" val="946736541"/>
              </p:ext>
            </p:extLst>
          </p:nvPr>
        </p:nvGraphicFramePr>
        <p:xfrm>
          <a:off x="1603375" y="3077596"/>
          <a:ext cx="6607810" cy="391160"/>
        </p:xfrm>
        <a:graphic>
          <a:graphicData uri="http://schemas.openxmlformats.org/presentationml/2006/ole">
            <mc:AlternateContent xmlns:mc="http://schemas.openxmlformats.org/markup-compatibility/2006">
              <mc:Choice xmlns:v="urn:schemas-microsoft-com:vml" Requires="v">
                <p:oleObj spid="_x0000_s16802" name="Equation" r:id="rId6" imgW="6006960" imgH="355320" progId="Equation.DSMT4">
                  <p:embed/>
                </p:oleObj>
              </mc:Choice>
              <mc:Fallback>
                <p:oleObj name="Equation" r:id="rId6" imgW="6006960" imgH="355320" progId="Equation.DSMT4">
                  <p:embed/>
                  <p:pic>
                    <p:nvPicPr>
                      <p:cNvPr id="4" name="Object 3"/>
                      <p:cNvPicPr/>
                      <p:nvPr/>
                    </p:nvPicPr>
                    <p:blipFill>
                      <a:blip r:embed="rId7"/>
                      <a:stretch>
                        <a:fillRect/>
                      </a:stretch>
                    </p:blipFill>
                    <p:spPr>
                      <a:xfrm>
                        <a:off x="1603375" y="3077596"/>
                        <a:ext cx="6607810" cy="391160"/>
                      </a:xfrm>
                      <a:prstGeom prst="rect">
                        <a:avLst/>
                      </a:prstGeom>
                    </p:spPr>
                  </p:pic>
                </p:oleObj>
              </mc:Fallback>
            </mc:AlternateContent>
          </a:graphicData>
        </a:graphic>
      </p:graphicFrame>
      <p:graphicFrame>
        <p:nvGraphicFramePr>
          <p:cNvPr id="12" name="Object 11" descr="Produced This equation is labled, 11.2"/>
          <p:cNvGraphicFramePr>
            <a:graphicFrameLocks noChangeAspect="1"/>
          </p:cNvGraphicFramePr>
          <p:nvPr>
            <p:extLst>
              <p:ext uri="{D42A27DB-BD31-4B8C-83A1-F6EECF244321}">
                <p14:modId xmlns:p14="http://schemas.microsoft.com/office/powerpoint/2010/main" val="2715100553"/>
              </p:ext>
            </p:extLst>
          </p:nvPr>
        </p:nvGraphicFramePr>
        <p:xfrm>
          <a:off x="1623453" y="3530576"/>
          <a:ext cx="2933700" cy="391160"/>
        </p:xfrm>
        <a:graphic>
          <a:graphicData uri="http://schemas.openxmlformats.org/presentationml/2006/ole">
            <mc:AlternateContent xmlns:mc="http://schemas.openxmlformats.org/markup-compatibility/2006">
              <mc:Choice xmlns:v="urn:schemas-microsoft-com:vml" Requires="v">
                <p:oleObj spid="_x0000_s16803" name="Equation" r:id="rId8" imgW="2666880" imgH="355320" progId="Equation.DSMT4">
                  <p:embed/>
                </p:oleObj>
              </mc:Choice>
              <mc:Fallback>
                <p:oleObj name="Equation" r:id="rId8" imgW="2666880" imgH="355320" progId="Equation.DSMT4">
                  <p:embed/>
                  <p:pic>
                    <p:nvPicPr>
                      <p:cNvPr id="0" name=""/>
                      <p:cNvPicPr/>
                      <p:nvPr/>
                    </p:nvPicPr>
                    <p:blipFill>
                      <a:blip r:embed="rId9"/>
                      <a:stretch>
                        <a:fillRect/>
                      </a:stretch>
                    </p:blipFill>
                    <p:spPr>
                      <a:xfrm>
                        <a:off x="1623453" y="3530576"/>
                        <a:ext cx="2933700" cy="391160"/>
                      </a:xfrm>
                      <a:prstGeom prst="rect">
                        <a:avLst/>
                      </a:prstGeom>
                    </p:spPr>
                  </p:pic>
                </p:oleObj>
              </mc:Fallback>
            </mc:AlternateContent>
          </a:graphicData>
        </a:graphic>
      </p:graphicFrame>
      <p:sp>
        <p:nvSpPr>
          <p:cNvPr id="6" name="Content Placeholder 5"/>
          <p:cNvSpPr>
            <a:spLocks noGrp="1"/>
          </p:cNvSpPr>
          <p:nvPr>
            <p:ph type="body" idx="4"/>
          </p:nvPr>
        </p:nvSpPr>
        <p:spPr>
          <a:xfrm>
            <a:off x="452718" y="3983555"/>
            <a:ext cx="2144178" cy="706364"/>
          </a:xfrm>
        </p:spPr>
        <p:txBody>
          <a:bodyPr/>
          <a:lstStyle/>
          <a:p>
            <a:pPr marL="256032" indent="-256032"/>
            <a:r>
              <a:rPr lang="en-US" dirty="0">
                <a:latin typeface="+mn-lt"/>
              </a:rPr>
              <a:t>Therefore:</a:t>
            </a:r>
          </a:p>
        </p:txBody>
      </p:sp>
      <p:sp>
        <p:nvSpPr>
          <p:cNvPr id="7" name="Content Placeholder 6"/>
          <p:cNvSpPr>
            <a:spLocks noGrp="1"/>
          </p:cNvSpPr>
          <p:nvPr>
            <p:ph type="body" idx="5"/>
          </p:nvPr>
        </p:nvSpPr>
        <p:spPr>
          <a:xfrm>
            <a:off x="452718" y="4842879"/>
            <a:ext cx="1046898" cy="506211"/>
          </a:xfrm>
        </p:spPr>
        <p:txBody>
          <a:bodyPr/>
          <a:lstStyle/>
          <a:p>
            <a:pPr marL="740664" lvl="1" indent="-283464">
              <a:spcBef>
                <a:spcPts val="0"/>
              </a:spcBef>
            </a:pPr>
            <a:r>
              <a:rPr lang="en-US" dirty="0" smtClean="0">
                <a:latin typeface="+mn-lt"/>
              </a:rPr>
              <a:t>  </a:t>
            </a:r>
            <a:endParaRPr lang="en-US" dirty="0">
              <a:latin typeface="+mn-lt"/>
            </a:endParaRPr>
          </a:p>
        </p:txBody>
      </p:sp>
      <p:graphicFrame>
        <p:nvGraphicFramePr>
          <p:cNvPr id="13" name="Object 12" descr="Total Cost = Fixed Cost + Unit Variable Cost times"/>
          <p:cNvGraphicFramePr>
            <a:graphicFrameLocks noChangeAspect="1"/>
          </p:cNvGraphicFramePr>
          <p:nvPr>
            <p:extLst>
              <p:ext uri="{D42A27DB-BD31-4B8C-83A1-F6EECF244321}">
                <p14:modId xmlns:p14="http://schemas.microsoft.com/office/powerpoint/2010/main" val="3396822678"/>
              </p:ext>
            </p:extLst>
          </p:nvPr>
        </p:nvGraphicFramePr>
        <p:xfrm>
          <a:off x="1603375" y="4938872"/>
          <a:ext cx="6704012" cy="322263"/>
        </p:xfrm>
        <a:graphic>
          <a:graphicData uri="http://schemas.openxmlformats.org/presentationml/2006/ole">
            <mc:AlternateContent xmlns:mc="http://schemas.openxmlformats.org/markup-compatibility/2006">
              <mc:Choice xmlns:v="urn:schemas-microsoft-com:vml" Requires="v">
                <p:oleObj spid="_x0000_s16804" name="Equation" r:id="rId10" imgW="6095880" imgH="291960" progId="Equation.DSMT4">
                  <p:embed/>
                </p:oleObj>
              </mc:Choice>
              <mc:Fallback>
                <p:oleObj name="Equation" r:id="rId10" imgW="6095880" imgH="291960" progId="Equation.DSMT4">
                  <p:embed/>
                  <p:pic>
                    <p:nvPicPr>
                      <p:cNvPr id="11" name="Object 10"/>
                      <p:cNvPicPr/>
                      <p:nvPr/>
                    </p:nvPicPr>
                    <p:blipFill>
                      <a:blip r:embed="rId11"/>
                      <a:stretch>
                        <a:fillRect/>
                      </a:stretch>
                    </p:blipFill>
                    <p:spPr>
                      <a:xfrm>
                        <a:off x="1603375" y="4938872"/>
                        <a:ext cx="6704012" cy="322263"/>
                      </a:xfrm>
                      <a:prstGeom prst="rect">
                        <a:avLst/>
                      </a:prstGeom>
                    </p:spPr>
                  </p:pic>
                </p:oleObj>
              </mc:Fallback>
            </mc:AlternateContent>
          </a:graphicData>
        </a:graphic>
      </p:graphicFrame>
      <p:graphicFrame>
        <p:nvGraphicFramePr>
          <p:cNvPr id="14" name="Object 13" descr="Quantity Produced This equation is labled, 11.3"/>
          <p:cNvGraphicFramePr>
            <a:graphicFrameLocks noChangeAspect="1"/>
          </p:cNvGraphicFramePr>
          <p:nvPr>
            <p:extLst>
              <p:ext uri="{D42A27DB-BD31-4B8C-83A1-F6EECF244321}">
                <p14:modId xmlns:p14="http://schemas.microsoft.com/office/powerpoint/2010/main" val="800538402"/>
              </p:ext>
            </p:extLst>
          </p:nvPr>
        </p:nvGraphicFramePr>
        <p:xfrm>
          <a:off x="1603375" y="5395266"/>
          <a:ext cx="4275137" cy="390525"/>
        </p:xfrm>
        <a:graphic>
          <a:graphicData uri="http://schemas.openxmlformats.org/presentationml/2006/ole">
            <mc:AlternateContent xmlns:mc="http://schemas.openxmlformats.org/markup-compatibility/2006">
              <mc:Choice xmlns:v="urn:schemas-microsoft-com:vml" Requires="v">
                <p:oleObj spid="_x0000_s16805" name="Equation" r:id="rId12" imgW="3886200" imgH="355320" progId="Equation.DSMT4">
                  <p:embed/>
                </p:oleObj>
              </mc:Choice>
              <mc:Fallback>
                <p:oleObj name="Equation" r:id="rId12" imgW="3886200" imgH="355320" progId="Equation.DSMT4">
                  <p:embed/>
                  <p:pic>
                    <p:nvPicPr>
                      <p:cNvPr id="12" name="Object 11"/>
                      <p:cNvPicPr/>
                      <p:nvPr/>
                    </p:nvPicPr>
                    <p:blipFill>
                      <a:blip r:embed="rId13"/>
                      <a:stretch>
                        <a:fillRect/>
                      </a:stretch>
                    </p:blipFill>
                    <p:spPr>
                      <a:xfrm>
                        <a:off x="1603375" y="5395266"/>
                        <a:ext cx="4275137" cy="390525"/>
                      </a:xfrm>
                      <a:prstGeom prst="rect">
                        <a:avLst/>
                      </a:prstGeom>
                    </p:spPr>
                  </p:pic>
                </p:oleObj>
              </mc:Fallback>
            </mc:AlternateContent>
          </a:graphicData>
        </a:graphic>
      </p:graphicFrame>
    </p:spTree>
    <p:extLst>
      <p:ext uri="{BB962C8B-B14F-4D97-AF65-F5344CB8AC3E}">
        <p14:creationId xmlns:p14="http://schemas.microsoft.com/office/powerpoint/2010/main" val="1645859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11.12: A Cash Budget Model</a:t>
            </a:r>
            <a:endParaRPr lang="en-US" dirty="0">
              <a:latin typeface="+mj-lt"/>
            </a:endParaRPr>
          </a:p>
        </p:txBody>
      </p:sp>
      <p:sp>
        <p:nvSpPr>
          <p:cNvPr id="3" name="Content Placeholder 2"/>
          <p:cNvSpPr>
            <a:spLocks noGrp="1"/>
          </p:cNvSpPr>
          <p:nvPr>
            <p:ph type="body" idx="1"/>
          </p:nvPr>
        </p:nvSpPr>
        <p:spPr>
          <a:xfrm>
            <a:off x="457199" y="1399902"/>
            <a:ext cx="8229600" cy="698863"/>
          </a:xfrm>
        </p:spPr>
        <p:txBody>
          <a:bodyPr/>
          <a:lstStyle/>
          <a:p>
            <a:pPr marL="256032" indent="-256032"/>
            <a:r>
              <a:rPr lang="en-US" dirty="0" smtClean="0">
                <a:latin typeface="+mn-lt"/>
              </a:rPr>
              <a:t>Excel file Cash Budget Model</a:t>
            </a:r>
            <a:endParaRPr lang="en-US" dirty="0">
              <a:latin typeface="+mn-lt"/>
            </a:endParaRPr>
          </a:p>
        </p:txBody>
      </p:sp>
      <p:pic>
        <p:nvPicPr>
          <p:cNvPr id="4" name="Picture 3" descr="An Excel sheet of cash budget model. Desired minimum balance, $100,000. A table titled, cash receipts, has 6 rows and 11 columns. The columns have the following headings from left to right. Blank, Sales, February, $400,000. March, $500,000. April, $600,000. May, $700,000. June, $800,000. July, $800,000. August, $700,000. September, $600,000. October, $500,000. The row entries are as follows. Row 1. Collections current, 20%, blank, blank, $120,000, $140,000, $160,000, $160,000, $140,000, $120,000, blank. Row 2. Collections previous month, 50%, blank, blank, $250,000, $300,000, $350,000, $400,000, $400,000, $350,000, blank. Row 3. Collections second month previous, 30%, blank, blank, $120,000, $150,000, $180,000, $210,000, $240,000, $240,000, blank. Row 4. Total cash receipts, blank, blank, blank, $490,000, $590,000, $690,000, $770,000, $780,000, $710,000, blank. The table titled, cash disbursements, has 10 rows and 11 columns. The columns have the following headings from left to right. Blank, Sales, February, $400,000. March, $500,000. April, $600,000. May, $700,000. June, $800,000. July, $800,000. August, $700,000. September, $600,000. October, $500,000. The row entries are as follows. Row 2. Purchases, blank, blank, blank, $420,000, $480,000, $480,000, $420,000, $360,000, $300,000, blank. Row 3. Wages and salaries, blank, blank, blank, $72,000, $84,000, $96,000, $96,000, $84,000, $72,000, blank. Row 4. Rent, blank, blank, blank, $10,000, $10,000, $10,000, $10,000, $10,000, $10,000, blank. Row 5. Cash operating expenses, blank, blank, blank, $30,000, $30,000, $30,000, $30,000, $25,000, $25,000, blank. Row 6. Tax installments, blank, blank, blank, $20,000, blank, blank, $30,000, blank, blank, blank. Row 7. Capital expenditure, blank, blank, blank, blank, blank, $150,000, blank, blank, blank, blank. Row 8. Mortgage payment, blank, blank, blank, blank, $60,000, blank, blank, blank, blank, blank. Row 9. Total cash disbursements, blank, blank, blank, $552,000, $664,000, $766,000, $586,000, $479,000, $407,000, blank. The table titled, ending cash balance, has 9 rows and 11 columns. The columns have the following headings from left to right. Blank, Sales, February, $400,000. March, $500,000. April, $600,000. May, $700,000. June, $800,000. July, $800,000. August, $700,000. September, $600,000. October, $500,000. The row entries are as follows. Row 2. Net cash flow, blank, blank, blank, negative $62,000, negative, negative, $184,000, $301,000, $303,000, blank. Row 4. Beginning cash balance, blank, blank, blank, $150,000, $100,000, $100,000, $100,000, $122,000, $423,000, blank. Row 5. Available balance, blank, blank, blank, $88,000, $26,000, $24,000, $284,000, $423,000, $726,000, blank. Row 6. Monthly borrowing, blank, blank, blank, $12,000, $74,000, $76,000, $ blank, $ blank, $ blank, blank. Row 7. Monthly repayment, blank, blank, blank, $ blank, $ blank, $ blank, $162,000, $ blank, $ blank, blank. Row 8. Ending cash balance, blank, blank, $150,000, $100,000, $100,000, $100,000, $122,000, $423,000, $726,000, blank. Row 9. Cumulative loan balance, blank, blank, $ blank, $12,000, $86,000, $162,000, $ blank, $ blank, $ blank, blank."/>
          <p:cNvPicPr>
            <a:picLocks noChangeAspect="1"/>
          </p:cNvPicPr>
          <p:nvPr/>
        </p:nvPicPr>
        <p:blipFill>
          <a:blip r:embed="rId2"/>
          <a:stretch>
            <a:fillRect/>
          </a:stretch>
        </p:blipFill>
        <p:spPr>
          <a:xfrm>
            <a:off x="1343610" y="2186015"/>
            <a:ext cx="6456778" cy="3652375"/>
          </a:xfrm>
          <a:prstGeom prst="rect">
            <a:avLst/>
          </a:prstGeom>
        </p:spPr>
      </p:pic>
    </p:spTree>
    <p:extLst>
      <p:ext uri="{BB962C8B-B14F-4D97-AF65-F5344CB8AC3E}">
        <p14:creationId xmlns:p14="http://schemas.microsoft.com/office/powerpoint/2010/main" val="612392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Retirement Planning</a:t>
            </a:r>
            <a:endParaRPr lang="en-US" dirty="0">
              <a:latin typeface="+mj-lt"/>
            </a:endParaRPr>
          </a:p>
        </p:txBody>
      </p:sp>
      <p:sp>
        <p:nvSpPr>
          <p:cNvPr id="3" name="Content Placeholder 2"/>
          <p:cNvSpPr>
            <a:spLocks noGrp="1"/>
          </p:cNvSpPr>
          <p:nvPr>
            <p:ph type="body" idx="1"/>
          </p:nvPr>
        </p:nvSpPr>
        <p:spPr/>
        <p:txBody>
          <a:bodyPr/>
          <a:lstStyle/>
          <a:p>
            <a:pPr marL="256032" indent="-256032"/>
            <a:r>
              <a:rPr lang="en-US" dirty="0" smtClean="0">
                <a:latin typeface="+mn-lt"/>
              </a:rPr>
              <a:t>Understanding </a:t>
            </a:r>
            <a:r>
              <a:rPr lang="en-US" dirty="0">
                <a:latin typeface="+mn-lt"/>
              </a:rPr>
              <a:t>the impact of </a:t>
            </a:r>
            <a:r>
              <a:rPr lang="en-US" dirty="0" smtClean="0">
                <a:latin typeface="+mn-lt"/>
              </a:rPr>
              <a:t>compounding on </a:t>
            </a:r>
            <a:r>
              <a:rPr lang="en-US" dirty="0">
                <a:latin typeface="+mn-lt"/>
              </a:rPr>
              <a:t>investment growth, saving at an early age, and selecting the right portfolio </a:t>
            </a:r>
            <a:r>
              <a:rPr lang="en-US" dirty="0" smtClean="0">
                <a:latin typeface="+mn-lt"/>
              </a:rPr>
              <a:t>of investments </a:t>
            </a:r>
            <a:r>
              <a:rPr lang="en-US" dirty="0">
                <a:latin typeface="+mn-lt"/>
              </a:rPr>
              <a:t>is key to a successful financial future</a:t>
            </a:r>
            <a:r>
              <a:rPr lang="en-US" dirty="0" smtClean="0">
                <a:latin typeface="+mn-lt"/>
              </a:rPr>
              <a:t>.</a:t>
            </a:r>
            <a:endParaRPr lang="en-US" dirty="0">
              <a:latin typeface="+mn-lt"/>
            </a:endParaRPr>
          </a:p>
        </p:txBody>
      </p:sp>
    </p:spTree>
    <p:extLst>
      <p:ext uri="{BB962C8B-B14F-4D97-AF65-F5344CB8AC3E}">
        <p14:creationId xmlns:p14="http://schemas.microsoft.com/office/powerpoint/2010/main" val="17142171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11.13: </a:t>
            </a:r>
            <a:r>
              <a:rPr lang="en-US" sz="3600" b="1" i="0" u="none" strike="noStrike" cap="none" dirty="0">
                <a:solidFill>
                  <a:srgbClr val="007FA3"/>
                </a:solidFill>
                <a:latin typeface="+mj-lt"/>
                <a:ea typeface="Arial"/>
                <a:cs typeface="Arial"/>
                <a:sym typeface="Arial"/>
              </a:rPr>
              <a:t>A Retirement-Planning </a:t>
            </a:r>
            <a:r>
              <a:rPr lang="en-US" sz="3600" b="1" i="0" u="none" strike="noStrike" cap="none" dirty="0" smtClean="0">
                <a:solidFill>
                  <a:srgbClr val="007FA3"/>
                </a:solidFill>
                <a:latin typeface="+mj-lt"/>
                <a:ea typeface="Arial"/>
                <a:cs typeface="Arial"/>
                <a:sym typeface="Arial"/>
              </a:rPr>
              <a:t>Model </a:t>
            </a:r>
            <a:r>
              <a:rPr lang="en-US" sz="2000" b="0" i="0" u="none" strike="noStrike" cap="none" dirty="0" smtClean="0">
                <a:solidFill>
                  <a:srgbClr val="007FA3"/>
                </a:solidFill>
                <a:latin typeface="+mj-lt"/>
                <a:ea typeface="Arial"/>
                <a:cs typeface="Arial"/>
                <a:sym typeface="Arial"/>
              </a:rPr>
              <a:t>(1 of 2)</a:t>
            </a:r>
            <a:endParaRPr sz="2000" b="0" i="0" u="none" strike="noStrike" cap="none" dirty="0">
              <a:solidFill>
                <a:srgbClr val="007FA3"/>
              </a:solidFill>
              <a:latin typeface="+mj-lt"/>
              <a:ea typeface="Arial"/>
              <a:cs typeface="Arial"/>
              <a:sym typeface="Arial"/>
            </a:endParaRPr>
          </a:p>
        </p:txBody>
      </p:sp>
      <p:sp>
        <p:nvSpPr>
          <p:cNvPr id="458" name="Content Placeholder 2"/>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smtClean="0">
                <a:solidFill>
                  <a:srgbClr val="000000"/>
                </a:solidFill>
                <a:latin typeface="+mn-lt"/>
                <a:sym typeface="Arial"/>
              </a:rPr>
              <a:t>Starting salary $80,000; age 24, wants to retire at age 60.</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smtClean="0">
                <a:solidFill>
                  <a:srgbClr val="000000"/>
                </a:solidFill>
                <a:latin typeface="+mn-lt"/>
                <a:sym typeface="Arial"/>
              </a:rPr>
              <a:t>Company match of 5% of pre-tax salary for 401(k)</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smtClean="0">
                <a:solidFill>
                  <a:srgbClr val="000000"/>
                </a:solidFill>
                <a:latin typeface="+mn-lt"/>
                <a:sym typeface="Arial"/>
              </a:rPr>
              <a:t>Salary increases 4% per year.</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smtClean="0">
                <a:solidFill>
                  <a:srgbClr val="000000"/>
                </a:solidFill>
                <a:latin typeface="+mn-lt"/>
                <a:sym typeface="Arial"/>
              </a:rPr>
              <a:t>Contribute 15% of pre-tax income to 401(k) account up to $18,000. </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smtClean="0">
                <a:solidFill>
                  <a:srgbClr val="000000"/>
                </a:solidFill>
                <a:latin typeface="+mn-lt"/>
                <a:sym typeface="Arial"/>
              </a:rPr>
              <a:t>Invest in Vanguard Balanced Index Fund, earning 6% per year and Boston Trust Asset Management Fund earning 6.5% per year.</a:t>
            </a:r>
          </a:p>
          <a:p>
            <a:pPr marL="255650" marR="0" lvl="0" indent="-255650" algn="l" rtl="0">
              <a:spcAft>
                <a:spcPts val="0"/>
              </a:spcAft>
              <a:buClr>
                <a:srgbClr val="007FA3"/>
              </a:buClr>
              <a:buSzPct val="100000"/>
              <a:buFont typeface="Arial"/>
              <a:buChar char="•"/>
            </a:pPr>
            <a:r>
              <a:rPr lang="en-US" sz="2000" dirty="0" smtClean="0">
                <a:latin typeface="+mn-lt"/>
              </a:rPr>
              <a:t>Individuals under </a:t>
            </a:r>
            <a:r>
              <a:rPr lang="en-US" sz="2000" dirty="0">
                <a:latin typeface="+mn-lt"/>
              </a:rPr>
              <a:t>age 55 can contribute $5,500 to their Roth </a:t>
            </a:r>
            <a:r>
              <a:rPr lang="en-US" sz="2000" dirty="0" smtClean="0">
                <a:latin typeface="+mn-lt"/>
              </a:rPr>
              <a:t>I</a:t>
            </a:r>
            <a:r>
              <a:rPr lang="en-US" sz="100" dirty="0" smtClean="0">
                <a:latin typeface="+mn-lt"/>
              </a:rPr>
              <a:t> </a:t>
            </a:r>
            <a:r>
              <a:rPr lang="en-US" sz="2000" dirty="0" smtClean="0">
                <a:latin typeface="+mn-lt"/>
              </a:rPr>
              <a:t>R</a:t>
            </a:r>
            <a:r>
              <a:rPr lang="en-US" sz="100" dirty="0" smtClean="0">
                <a:latin typeface="+mn-lt"/>
              </a:rPr>
              <a:t> </a:t>
            </a:r>
            <a:r>
              <a:rPr lang="en-US" sz="2000" dirty="0" smtClean="0">
                <a:latin typeface="+mn-lt"/>
              </a:rPr>
              <a:t>A annually</a:t>
            </a:r>
            <a:r>
              <a:rPr lang="en-US" sz="2000" dirty="0">
                <a:latin typeface="+mn-lt"/>
              </a:rPr>
              <a:t>; and individuals 55 and over can contribute $</a:t>
            </a:r>
            <a:r>
              <a:rPr lang="en-US" sz="2000" dirty="0" smtClean="0">
                <a:latin typeface="+mn-lt"/>
              </a:rPr>
              <a:t>6,500 into </a:t>
            </a:r>
            <a:r>
              <a:rPr lang="en-US" sz="2000" dirty="0">
                <a:latin typeface="+mn-lt"/>
              </a:rPr>
              <a:t>a Roth </a:t>
            </a:r>
            <a:r>
              <a:rPr lang="en-US" sz="2000" dirty="0" smtClean="0">
                <a:latin typeface="+mn-lt"/>
              </a:rPr>
              <a:t>I</a:t>
            </a:r>
            <a:r>
              <a:rPr lang="en-US" sz="100" dirty="0" smtClean="0">
                <a:latin typeface="+mn-lt"/>
              </a:rPr>
              <a:t> </a:t>
            </a:r>
            <a:r>
              <a:rPr lang="en-US" sz="2000" dirty="0" smtClean="0">
                <a:latin typeface="+mn-lt"/>
              </a:rPr>
              <a:t>R</a:t>
            </a:r>
            <a:r>
              <a:rPr lang="en-US" sz="100" dirty="0" smtClean="0">
                <a:latin typeface="+mn-lt"/>
              </a:rPr>
              <a:t> </a:t>
            </a:r>
            <a:r>
              <a:rPr lang="en-US" sz="2000" dirty="0" smtClean="0">
                <a:latin typeface="+mn-lt"/>
              </a:rPr>
              <a:t>A.</a:t>
            </a:r>
            <a:endParaRPr lang="en-US" sz="2000" dirty="0">
              <a:latin typeface="+mn-l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11.13: A Retirement-Planning Model </a:t>
            </a:r>
            <a:r>
              <a:rPr lang="en-US" sz="2000" b="0" dirty="0" smtClean="0">
                <a:latin typeface="+mj-lt"/>
              </a:rPr>
              <a:t>(2 </a:t>
            </a:r>
            <a:r>
              <a:rPr lang="en-US" sz="2000" b="0" dirty="0">
                <a:latin typeface="+mj-lt"/>
              </a:rPr>
              <a:t>of 2)</a:t>
            </a:r>
            <a:endParaRPr lang="en-US" dirty="0">
              <a:latin typeface="+mj-lt"/>
            </a:endParaRPr>
          </a:p>
        </p:txBody>
      </p:sp>
      <p:pic>
        <p:nvPicPr>
          <p:cNvPr id="4" name="Picture 3" descr="A spreadsheet displays two tables. The first table titled, retirement planning, lists the following information. Row 1. Yearly 401 K contribution, 15.0%. Row 2. Employer match of salary, 5.0%. Row 3. Salary increase, 4.0%. Row 4. Vanguard balanced index fund, expected annual return, 6.0%. Row 5. Boston trust asset management fund, expected annual return, 6.5%. The second table has 14 rows and 7 columns. The columns have the following headings from left to right. Age, Salary, 401 K contribution, Employer match, 401 K balance, Roth I R A, Final balance. The row entries are as follows. Row 2. 24, $80,000, $12,000, $4,000, $16,000, $5,500, $21,500. Row 3. 25, $83,200, $12,480, $4,160, $33,600.00, $11,357.50, $44,958. Row 4. 26, $86,528, $12,979, $4,326, $52,921.60, $17,595.74, $70,517. Row 5. 27, $89,989, $13,498, $4,499, $74,094 72, $24,239.46, $98,334. Row 6. 26, $93,589, $14,038, $4,679, $97,258.14, $31,315.03, $128,573. Row 7. 29, $97,332, $14,600, $4,867, $122,560.08, $38,850.50, $161,411. Row 8. 30, $101,226, $15,184, $5,061, $150,158.78, $46,875.78, $197,035. Row 9. 31, $105,275, $15,791, $5,264, $180,223 22, $55,422 71, $235,040. Row 10. 32, $109,486, $16,423, $5,474, $212,933 72, $64,525.19, $277,459. Row 11. 33, $113,865, $17,060, $5,693, $248,482.73, $74,219.32, $322,702. Row 12. 34, $118,420, $17,763, $5,921, $287,075.60, $84,543.58, $371,619. Row 13. 35, $123,156, $18,000, $6,158, $328,457.95, $95,538.91, $423,997."/>
          <p:cNvPicPr>
            <a:picLocks noChangeAspect="1"/>
          </p:cNvPicPr>
          <p:nvPr/>
        </p:nvPicPr>
        <p:blipFill>
          <a:blip r:embed="rId2"/>
          <a:stretch>
            <a:fillRect/>
          </a:stretch>
        </p:blipFill>
        <p:spPr>
          <a:xfrm>
            <a:off x="700704" y="1643034"/>
            <a:ext cx="7742591" cy="2359356"/>
          </a:xfrm>
          <a:prstGeom prst="rect">
            <a:avLst/>
          </a:prstGeom>
        </p:spPr>
      </p:pic>
      <p:sp>
        <p:nvSpPr>
          <p:cNvPr id="3" name="Content Placeholder 2"/>
          <p:cNvSpPr>
            <a:spLocks noGrp="1"/>
          </p:cNvSpPr>
          <p:nvPr>
            <p:ph type="body" idx="1"/>
          </p:nvPr>
        </p:nvSpPr>
        <p:spPr>
          <a:xfrm>
            <a:off x="343988" y="4214191"/>
            <a:ext cx="8229600" cy="1960186"/>
          </a:xfrm>
        </p:spPr>
        <p:txBody>
          <a:bodyPr/>
          <a:lstStyle/>
          <a:p>
            <a:pPr marL="256032" indent="-256032">
              <a:buSzPct val="100000"/>
            </a:pPr>
            <a:r>
              <a:rPr lang="en-US" sz="2000" dirty="0" smtClean="0">
                <a:latin typeface="+mn-lt"/>
              </a:rPr>
              <a:t>Retirement Planning Model assumptions</a:t>
            </a:r>
          </a:p>
          <a:p>
            <a:pPr marL="740664" lvl="1" indent="-283464">
              <a:buSzPct val="100000"/>
            </a:pPr>
            <a:r>
              <a:rPr lang="en-US" sz="2000" dirty="0">
                <a:latin typeface="+mn-lt"/>
              </a:rPr>
              <a:t>annual salary increase </a:t>
            </a:r>
            <a:r>
              <a:rPr lang="en-US" sz="2000" dirty="0" smtClean="0">
                <a:latin typeface="+mn-lt"/>
              </a:rPr>
              <a:t>and returns </a:t>
            </a:r>
            <a:r>
              <a:rPr lang="en-US" sz="2000" dirty="0">
                <a:latin typeface="+mn-lt"/>
              </a:rPr>
              <a:t>on investment will be the same each </a:t>
            </a:r>
            <a:r>
              <a:rPr lang="en-US" sz="2000" dirty="0" smtClean="0">
                <a:latin typeface="+mn-lt"/>
              </a:rPr>
              <a:t>year</a:t>
            </a:r>
          </a:p>
          <a:p>
            <a:pPr marL="740664" lvl="1" indent="-283464">
              <a:buSzPct val="100000"/>
            </a:pPr>
            <a:r>
              <a:rPr lang="en-US" sz="2000" dirty="0" smtClean="0">
                <a:latin typeface="+mn-lt"/>
              </a:rPr>
              <a:t>annual </a:t>
            </a:r>
            <a:r>
              <a:rPr lang="en-US" sz="2000" dirty="0">
                <a:latin typeface="+mn-lt"/>
              </a:rPr>
              <a:t>returns assume that the </a:t>
            </a:r>
            <a:r>
              <a:rPr lang="en-US" sz="2000" dirty="0" smtClean="0">
                <a:latin typeface="+mn-lt"/>
              </a:rPr>
              <a:t>investment return </a:t>
            </a:r>
            <a:r>
              <a:rPr lang="en-US" sz="2000" dirty="0">
                <a:latin typeface="+mn-lt"/>
              </a:rPr>
              <a:t>is applied to the previous year’s </a:t>
            </a:r>
            <a:r>
              <a:rPr lang="en-US" sz="2000" dirty="0" smtClean="0">
                <a:latin typeface="+mn-lt"/>
              </a:rPr>
              <a:t>balance </a:t>
            </a:r>
            <a:r>
              <a:rPr lang="en-US" sz="2000" dirty="0">
                <a:latin typeface="+mn-lt"/>
              </a:rPr>
              <a:t>and </a:t>
            </a:r>
            <a:r>
              <a:rPr lang="en-US" sz="2000" dirty="0" smtClean="0">
                <a:latin typeface="+mn-lt"/>
              </a:rPr>
              <a:t>not to </a:t>
            </a:r>
            <a:r>
              <a:rPr lang="en-US" sz="2000" dirty="0">
                <a:latin typeface="+mn-lt"/>
              </a:rPr>
              <a:t>the current year’s </a:t>
            </a:r>
            <a:r>
              <a:rPr lang="en-US" sz="2000" dirty="0" smtClean="0">
                <a:latin typeface="+mn-lt"/>
              </a:rPr>
              <a:t>contributions</a:t>
            </a:r>
            <a:endParaRPr lang="en-US" sz="2000" dirty="0">
              <a:latin typeface="+mn-lt"/>
            </a:endParaRPr>
          </a:p>
        </p:txBody>
      </p:sp>
    </p:spTree>
    <p:extLst>
      <p:ext uri="{BB962C8B-B14F-4D97-AF65-F5344CB8AC3E}">
        <p14:creationId xmlns:p14="http://schemas.microsoft.com/office/powerpoint/2010/main" val="10563836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Project Management</a:t>
            </a:r>
            <a:endParaRPr lang="en-US" dirty="0">
              <a:latin typeface="+mj-lt"/>
            </a:endParaRPr>
          </a:p>
        </p:txBody>
      </p:sp>
      <p:sp>
        <p:nvSpPr>
          <p:cNvPr id="3" name="Content Placeholder 2"/>
          <p:cNvSpPr>
            <a:spLocks noGrp="1"/>
          </p:cNvSpPr>
          <p:nvPr>
            <p:ph type="body" idx="1"/>
          </p:nvPr>
        </p:nvSpPr>
        <p:spPr>
          <a:xfrm>
            <a:off x="457200" y="1600200"/>
            <a:ext cx="8229600" cy="4601817"/>
          </a:xfrm>
        </p:spPr>
        <p:txBody>
          <a:bodyPr/>
          <a:lstStyle/>
          <a:p>
            <a:pPr marL="256032" indent="-256032">
              <a:buSzPct val="100000"/>
            </a:pPr>
            <a:r>
              <a:rPr lang="en-US" sz="2400" dirty="0" smtClean="0">
                <a:latin typeface="+mn-lt"/>
              </a:rPr>
              <a:t>Project </a:t>
            </a:r>
            <a:r>
              <a:rPr lang="en-US" sz="2400" dirty="0">
                <a:latin typeface="+mn-lt"/>
              </a:rPr>
              <a:t>management is concerned with scheduling the activities of a project </a:t>
            </a:r>
            <a:r>
              <a:rPr lang="en-US" sz="2400" dirty="0" smtClean="0">
                <a:latin typeface="+mn-lt"/>
              </a:rPr>
              <a:t>involving interrelated </a:t>
            </a:r>
            <a:r>
              <a:rPr lang="en-US" sz="2400" dirty="0">
                <a:latin typeface="+mn-lt"/>
              </a:rPr>
              <a:t>activities</a:t>
            </a:r>
            <a:r>
              <a:rPr lang="en-US" sz="2400" dirty="0" smtClean="0">
                <a:latin typeface="+mn-lt"/>
              </a:rPr>
              <a:t>.</a:t>
            </a:r>
          </a:p>
          <a:p>
            <a:pPr marL="256032" indent="-256032">
              <a:buSzPct val="100000"/>
            </a:pPr>
            <a:r>
              <a:rPr lang="en-US" sz="2400" dirty="0" smtClean="0">
                <a:latin typeface="+mn-lt"/>
              </a:rPr>
              <a:t>The </a:t>
            </a:r>
            <a:r>
              <a:rPr lang="en-US" sz="2400" dirty="0">
                <a:latin typeface="+mn-lt"/>
              </a:rPr>
              <a:t>longest path through the network defines the </a:t>
            </a:r>
            <a:r>
              <a:rPr lang="en-US" sz="2400" dirty="0" smtClean="0">
                <a:latin typeface="+mn-lt"/>
              </a:rPr>
              <a:t>minimum project </a:t>
            </a:r>
            <a:r>
              <a:rPr lang="en-US" sz="2400" dirty="0">
                <a:latin typeface="+mn-lt"/>
              </a:rPr>
              <a:t>completion time and is called the </a:t>
            </a:r>
            <a:r>
              <a:rPr lang="en-US" sz="2400" b="1" dirty="0">
                <a:latin typeface="+mn-lt"/>
              </a:rPr>
              <a:t>critical </a:t>
            </a:r>
            <a:r>
              <a:rPr lang="en-US" sz="2400" b="1" dirty="0" smtClean="0">
                <a:latin typeface="+mn-lt"/>
              </a:rPr>
              <a:t>path</a:t>
            </a:r>
            <a:r>
              <a:rPr lang="en-US" sz="2400" dirty="0" smtClean="0">
                <a:latin typeface="+mn-lt"/>
              </a:rPr>
              <a:t>.</a:t>
            </a:r>
          </a:p>
          <a:p>
            <a:pPr marL="740664" lvl="1" indent="-283464">
              <a:buSzPct val="100000"/>
            </a:pPr>
            <a:r>
              <a:rPr lang="en-US" sz="2400" dirty="0" smtClean="0">
                <a:latin typeface="+mn-lt"/>
              </a:rPr>
              <a:t>Compute </a:t>
            </a:r>
            <a:r>
              <a:rPr lang="en-US" sz="2400" dirty="0">
                <a:latin typeface="+mn-lt"/>
              </a:rPr>
              <a:t>the earliest time that each activity can start and the earliest time it can </a:t>
            </a:r>
            <a:r>
              <a:rPr lang="en-US" sz="2400" dirty="0" smtClean="0">
                <a:latin typeface="+mn-lt"/>
              </a:rPr>
              <a:t>finish. </a:t>
            </a:r>
            <a:r>
              <a:rPr lang="en-US" sz="2400" dirty="0">
                <a:latin typeface="+mn-lt"/>
              </a:rPr>
              <a:t> </a:t>
            </a:r>
            <a:r>
              <a:rPr lang="en-US" sz="2400" dirty="0" smtClean="0">
                <a:latin typeface="+mn-lt"/>
              </a:rPr>
              <a:t>The earliest </a:t>
            </a:r>
            <a:r>
              <a:rPr lang="en-US" sz="2400" dirty="0">
                <a:latin typeface="+mn-lt"/>
              </a:rPr>
              <a:t>time that the last activity can finish is the minimum project completion </a:t>
            </a:r>
            <a:r>
              <a:rPr lang="en-US" sz="2400" dirty="0" smtClean="0">
                <a:latin typeface="+mn-lt"/>
              </a:rPr>
              <a:t>time.</a:t>
            </a:r>
          </a:p>
          <a:p>
            <a:pPr marL="740664" lvl="1" indent="-283464">
              <a:buSzPct val="100000"/>
            </a:pPr>
            <a:r>
              <a:rPr lang="en-US" sz="2400" dirty="0" smtClean="0">
                <a:latin typeface="+mn-lt"/>
              </a:rPr>
              <a:t>The </a:t>
            </a:r>
            <a:r>
              <a:rPr lang="en-US" sz="2400" dirty="0">
                <a:latin typeface="+mn-lt"/>
              </a:rPr>
              <a:t>difference between the latest finish time and earliest finish time </a:t>
            </a:r>
            <a:r>
              <a:rPr lang="en-US" sz="2400" dirty="0" smtClean="0">
                <a:latin typeface="+mn-lt"/>
              </a:rPr>
              <a:t>is called </a:t>
            </a:r>
            <a:r>
              <a:rPr lang="en-US" sz="2400" dirty="0">
                <a:latin typeface="+mn-lt"/>
              </a:rPr>
              <a:t>the </a:t>
            </a:r>
            <a:r>
              <a:rPr lang="en-US" sz="2400" b="1" dirty="0" smtClean="0">
                <a:latin typeface="+mn-lt"/>
              </a:rPr>
              <a:t>slack</a:t>
            </a:r>
            <a:r>
              <a:rPr lang="en-US" sz="2400" dirty="0" smtClean="0">
                <a:latin typeface="+mn-lt"/>
              </a:rPr>
              <a:t>. </a:t>
            </a:r>
            <a:r>
              <a:rPr lang="en-US" sz="2400" dirty="0">
                <a:latin typeface="+mn-lt"/>
              </a:rPr>
              <a:t>If the slack of an activity is zero, then it is on the critical path</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1389172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11.14: A Project Management Spreadsheet Model </a:t>
            </a:r>
            <a:r>
              <a:rPr lang="en-US" sz="2000" b="0" dirty="0" smtClean="0">
                <a:latin typeface="+mj-lt"/>
              </a:rPr>
              <a:t>(1 of 3)</a:t>
            </a:r>
            <a:endParaRPr lang="en-US" sz="2000" b="0" dirty="0">
              <a:latin typeface="+mj-lt"/>
            </a:endParaRPr>
          </a:p>
        </p:txBody>
      </p:sp>
      <p:sp>
        <p:nvSpPr>
          <p:cNvPr id="3" name="Content Placeholder 2"/>
          <p:cNvSpPr>
            <a:spLocks noGrp="1"/>
          </p:cNvSpPr>
          <p:nvPr>
            <p:ph type="body" idx="1"/>
          </p:nvPr>
        </p:nvSpPr>
        <p:spPr>
          <a:xfrm>
            <a:off x="457200" y="1600200"/>
            <a:ext cx="8229600" cy="675861"/>
          </a:xfrm>
        </p:spPr>
        <p:txBody>
          <a:bodyPr/>
          <a:lstStyle/>
          <a:p>
            <a:pPr marL="256032" indent="-256032"/>
            <a:r>
              <a:rPr lang="en-US" dirty="0" smtClean="0">
                <a:latin typeface="+mn-lt"/>
              </a:rPr>
              <a:t>Becker Consulting </a:t>
            </a:r>
            <a:r>
              <a:rPr lang="en-US" dirty="0">
                <a:latin typeface="+mn-lt"/>
              </a:rPr>
              <a:t>Project Management </a:t>
            </a:r>
            <a:r>
              <a:rPr lang="en-US" dirty="0" smtClean="0">
                <a:latin typeface="+mn-lt"/>
              </a:rPr>
              <a:t>Model</a:t>
            </a:r>
            <a:endParaRPr lang="en-US" dirty="0">
              <a:latin typeface="+mn-lt"/>
            </a:endParaRPr>
          </a:p>
        </p:txBody>
      </p:sp>
      <p:pic>
        <p:nvPicPr>
          <p:cNvPr id="19" name="Picture 18" descr="The table has 17 rows and 3 columns. The columns have the following headings from left to right. Activity, Predecessors, Activity time in days. The row entries are as follows. Row 1. A, Select steering committee, blank, 15. Row 2. B, Develop requirements list, blank, 50. Row 3. C, Develop system size estimates, blank, 20. Row 4. D, Determine prospective vendors, blank, 3. Row 5. E, Form evaluation team A, 7. Row 6. F, Issue request for proposal, B, C, D, E, 6. Row 7. G, Bidders conference, F, 1. Row 8. H, Review submissions, G, 36. Row 9. I, Select vendor short list, H, 6. Row 10. J, Check vendor references, I, 6. Row 11. K, Vendor demonstrations, I, 32. Row 12. K, User site visit, I, 4. Row 13. M, Select vendor, J, K, L, 3. Row 14. N, Volume sensitive test, M, 15. Row 15. O, Negotiate contracts, M, 18. Row 16. P, Cost benefit analysis, N, 0, 2. Row 17. Q, Obtain board of directors' approval, P, 5."/>
          <p:cNvPicPr>
            <a:picLocks noChangeAspect="1"/>
          </p:cNvPicPr>
          <p:nvPr/>
        </p:nvPicPr>
        <p:blipFill>
          <a:blip r:embed="rId2"/>
          <a:stretch>
            <a:fillRect/>
          </a:stretch>
        </p:blipFill>
        <p:spPr>
          <a:xfrm>
            <a:off x="2477334" y="2360686"/>
            <a:ext cx="4189323" cy="3131326"/>
          </a:xfrm>
          <a:prstGeom prst="rect">
            <a:avLst/>
          </a:prstGeom>
        </p:spPr>
      </p:pic>
      <p:pic>
        <p:nvPicPr>
          <p:cNvPr id="7" name="Picture 6" descr="A PERT network represents the Becker consulting management model. The various activities with their predecessor from one node to the other are drawn in the network. From node 1, activity A moves to node 2. The activity E moves from node 2 to 3. The activities, B, C, and D move to node 3 which in turn denotes that predecessors of node 3 are B, C, D, and, E. From node 3, the activity F moves to node 4. The activity G moves from node 4 to 5. The activity H moves from node 5 to 6. The activity I moves from node 6 to 7. The activities J, K, and L move from node 7 to 8. The predecessors of node 8 are J, K, and L. The activity M proceeds from node 8 to 9. The activities N and O move from node 9 to 10 which in turn denotes that the predecessors of node 10 are N and O. The activity P moves from node 10 to 11. Finally, the activity Q moves from node 11 to 12. The process ends at nod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9309" y="5576637"/>
            <a:ext cx="4025375" cy="685170"/>
          </a:xfrm>
          <a:prstGeom prst="rect">
            <a:avLst/>
          </a:prstGeom>
        </p:spPr>
      </p:pic>
    </p:spTree>
    <p:extLst>
      <p:ext uri="{BB962C8B-B14F-4D97-AF65-F5344CB8AC3E}">
        <p14:creationId xmlns:p14="http://schemas.microsoft.com/office/powerpoint/2010/main" val="1549717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latin typeface="+mj-lt"/>
              </a:rPr>
              <a:t>Example 11.14: A Project Management Spreadsheet Model </a:t>
            </a:r>
            <a:r>
              <a:rPr lang="en-US" sz="2000" b="0" dirty="0" smtClean="0">
                <a:latin typeface="+mj-lt"/>
              </a:rPr>
              <a:t>(2 of 3)</a:t>
            </a:r>
            <a:endParaRPr lang="en-US" dirty="0">
              <a:latin typeface="+mj-lt"/>
            </a:endParaRPr>
          </a:p>
        </p:txBody>
      </p:sp>
      <p:pic>
        <p:nvPicPr>
          <p:cNvPr id="5" name="Picture 4" descr="A table titled, Becker consulting project management model, has 17 rows and 8 columns. The columns have the following headings from left to right. Activity, Activity time, Earliest start time, Earliest finish time, Latest start time, Latest finish time, Slack, On critical path. The row entries are as follows. Row 1. A, 15, 0, 15, 28, 43, 28. Row 2. B, 50, 0, 50, 0, 50, 0, Yes. Row 3. C, 20, 0, 20, 30, 50, 30, blank. Row 4. D, 3, 0, 3, 47, 50, 47, blank. Row 5. E, 7, 15, 22, 43, 50, 28, blank. Row 6. F, 6, 50, 56, 50, 56, 0, Yes. Row 7. G, 1, 56, 57, 56, 57, 0, Yes. Row 8. H, 36, 57, 93, 57, 93, 0, Yes. Row 9. I, 6, 93, 99, 93, 99, 0, Yes. Row 10. J, 6, 99, 105, 125, 131, 26, blank. Row 11. K, 32, 99, 131, 99, 131, 0, Yes. Row 12. L, 4, 99, 103, 127, 131, 28, blank. Row 13. M, 3, 131, 134, 131, 134, 3, Yes. Row 14. N, 15, 134, 149, 137, 152, 0, blank. Row 15. O, 18, 134, 152, 134, 152, 0, Yes. Row 16. P, 2, 152, 154, 152, 154, 0, Yes. Row 17. Q, 5, 154, 159, 154, 159, 0, Yes. Project completion time, 159.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472" y="1742140"/>
            <a:ext cx="6163056" cy="4334256"/>
          </a:xfrm>
          <a:prstGeom prst="rect">
            <a:avLst/>
          </a:prstGeom>
        </p:spPr>
      </p:pic>
    </p:spTree>
    <p:extLst>
      <p:ext uri="{BB962C8B-B14F-4D97-AF65-F5344CB8AC3E}">
        <p14:creationId xmlns:p14="http://schemas.microsoft.com/office/powerpoint/2010/main" val="16795915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Example 11.14: A Project Management Spreadsheet Model </a:t>
            </a:r>
            <a:r>
              <a:rPr lang="en-US" sz="2000" b="0" dirty="0" smtClean="0">
                <a:latin typeface="+mj-lt"/>
              </a:rPr>
              <a:t>(3 </a:t>
            </a:r>
            <a:r>
              <a:rPr lang="en-US" sz="2000" b="0" dirty="0">
                <a:latin typeface="+mj-lt"/>
              </a:rPr>
              <a:t>of 3)</a:t>
            </a:r>
            <a:endParaRPr lang="en-US" dirty="0">
              <a:latin typeface="+mj-lt"/>
            </a:endParaRPr>
          </a:p>
        </p:txBody>
      </p:sp>
      <p:pic>
        <p:nvPicPr>
          <p:cNvPr id="5" name="Picture 4" descr="A table titled, Becker consulting, has 19 rows and 8 columns. The columns have the following headings from left to right. Activity, Activity time, Earliest start time, Earliest finish time, Latest start time, Latest finish time, Slack, On critical path. The row entries are as follows. Row 1. A, 15, 0, = C 5 + B 5, = F 5 + B 5, =E 9, = F 5 + D 5, = if left parenthesis G 5 is less than 0.0001, double quote yes double quote, double quote double quote right parenthesis. Row 2. B, 50, 0, = C 6 + B 6, = F 6 + B 6, =E 10, = F 6 + D 6, = if left parenthesis G 6 is less than 0.0001, double quote yes double quote, double quote double quote right parenthesis. Row 3. C, 20, 0, = C 7 + B 7, = F 7 + B 7, 0, = F 7 + D 7, = if left parenthesis G 7 is less than 0.0001, double quote yes double quote, double quote double quote right parenthesis. Row 4. D, 3, 0, = C 8 + B 8, =F 8 + B8, =E 10, = F 8 + D8, = if left parenthesis G 8 is less than 0.0001, double quote yes double quote, double quote double quote right parenthesis. Row 5. E, 7, = D5, = C 9 + B 9, = F 9 + B 9, = E 10, = F 9 + D 9, = if left parenthesis G 9 is less than 0.0001, double quote yes double quote, double quote double quote. Row 6. F, 6, = maximum left parenthesis D6, 7, D8, D9 right parenthesis, = C 10 + B 10, = F 10 + B 10, = E 11, = F 10 + D 10, = if left parenthesis G 10 is less than 0.0001, double quote yes double quote, double quote double quote right parenthesis. Row 7. G, 1, = D 10, = C 11 + B 11, = F1 1 + B 11, = 612, = F 11 + D 11, = if left parenthesis G 11 is less than 0.0001, double quote yes double quote, double quote double quote right parenthesis. Row 8. H, 36, = D 11, = C 12 + B 12, = F 12 + B 12, =E 13, = F 12 + D 12, = if left parenthesis G 12 is less than 0.0001, double quote yes double quote, double quote double quote right parenthesis. Row 9. I, 6, = D 12, = C 13 + B 13, = F 13 + B 13, = MIN left parenthesis E 14, E 15,E 16 right parenthesis, = F 13 + D 13, = if left parenthesis G 13 is less than 0.0001, double quote yes double quote, double quote double quote right parenthesis. Row 10. J, 6, =D 13, = C 14 + B 14, = F 14 + B 14, = E 17, = F 14 + D 14, = if left parenthesis G 14 is less than 0.0001, double quote yes double quote, double quote double quote right parenthesis. Row 11. K, 32, = D 13, = C 15 + B 15, = F 15 + B 15, = E 17, = F 15 + D 15, = if left parenthesis G 15 is less than 0.0001, double quote yes double quote, double quote double quote right parenthesis. Row 12. L, 4, = D 13, = C 16 + B 16, = F 16 + B 16, = E 17, = F 16 + D 16, = if left parenthesis G 16 is less than 0.0001, double quote yes double quote, double quote double quote right parenthesis. Row 13. M, 3, = maximum left parenthesis D 14, D 15, D 16 right parenthesis, = C 17 + B 17, = F 17 + B 17, = MIN left parenthesis E 18, E 19 right parenthesis, = F 17 + D 17, = if left parenthesis G 17 is less than 0.0001, double quote yes double quote, double quote double quote right parenthesis. Row 14. N, 15, = D 17, = C 18 + B 18, = F 18 + B 18, = E 20, = F 18 + D 18, = if left parenthesis G 18 is less than 0.0001, double quote yes double quote, double quote double quote right parenthesis. Row 15. O, 18, = D 17, = C 19 + B 19, = F 19 + B 19, = E 20, = F 19 + D 19, = if left parenthesis G 19 is less than 0.0001, double quote yes double quote, double quote double quote right parenthesis. Row 16. P, 2, = maximum left parenthesis D 18, D 19 right parenthesis, = C 20 + B 20, = F 20 + B 20, = E 21, = F 20 + D 20, = if left parenthesis G 20 is less than 0.0001, double quote yes double quote, double quote double quote right parenthesis. Row 17. Q, 5, = D 20, = C 21 + B 21, = F 21 + B 21, = D 21, = F 21 + D 21, = if left parenthesis G 21 is less than 0.0001, double quote yes double quote, double quote double quote right parenthesis. Row 18. Blank, blank, blank, blank, blank, blank, blank. Row 19. Blank, blank, blank, blank, blank, = D 21, blank,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47" y="2064076"/>
            <a:ext cx="7514705" cy="3314007"/>
          </a:xfrm>
          <a:prstGeom prst="rect">
            <a:avLst/>
          </a:prstGeom>
        </p:spPr>
      </p:pic>
    </p:spTree>
    <p:extLst>
      <p:ext uri="{BB962C8B-B14F-4D97-AF65-F5344CB8AC3E}">
        <p14:creationId xmlns:p14="http://schemas.microsoft.com/office/powerpoint/2010/main" val="15790451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Prescriptive Spreadsheet Models</a:t>
            </a:r>
            <a:endParaRPr lang="en-US"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400" dirty="0" smtClean="0">
                <a:latin typeface="+mn-lt"/>
              </a:rPr>
              <a:t>Prescriptive models are </a:t>
            </a:r>
            <a:r>
              <a:rPr lang="en-US" sz="2400" dirty="0">
                <a:latin typeface="+mn-lt"/>
              </a:rPr>
              <a:t>often called optimization </a:t>
            </a:r>
            <a:r>
              <a:rPr lang="en-US" sz="2400" dirty="0" smtClean="0">
                <a:latin typeface="+mn-lt"/>
              </a:rPr>
              <a:t>models.</a:t>
            </a:r>
          </a:p>
          <a:p>
            <a:pPr marL="256032" indent="-256032">
              <a:buSzPct val="100000"/>
            </a:pPr>
            <a:r>
              <a:rPr lang="en-US" sz="2400" dirty="0" smtClean="0">
                <a:latin typeface="+mn-lt"/>
              </a:rPr>
              <a:t>An </a:t>
            </a:r>
            <a:r>
              <a:rPr lang="en-US" sz="2400" dirty="0">
                <a:latin typeface="+mn-lt"/>
              </a:rPr>
              <a:t>optimization model is most often </a:t>
            </a:r>
            <a:r>
              <a:rPr lang="en-US" sz="2400" dirty="0" smtClean="0">
                <a:latin typeface="+mn-lt"/>
              </a:rPr>
              <a:t>formulated mathematically </a:t>
            </a:r>
            <a:r>
              <a:rPr lang="en-US" sz="2400" dirty="0">
                <a:latin typeface="+mn-lt"/>
              </a:rPr>
              <a:t>and specifies </a:t>
            </a:r>
            <a:endParaRPr lang="en-US" sz="2400" dirty="0" smtClean="0">
              <a:latin typeface="+mn-lt"/>
            </a:endParaRPr>
          </a:p>
          <a:p>
            <a:pPr marL="740664" lvl="1" indent="-283464">
              <a:buSzPct val="100000"/>
            </a:pPr>
            <a:r>
              <a:rPr lang="en-US" sz="2400" dirty="0" smtClean="0">
                <a:latin typeface="+mn-lt"/>
              </a:rPr>
              <a:t>a </a:t>
            </a:r>
            <a:r>
              <a:rPr lang="en-US" sz="2400" dirty="0">
                <a:latin typeface="+mn-lt"/>
              </a:rPr>
              <a:t>set of decision </a:t>
            </a:r>
            <a:r>
              <a:rPr lang="en-US" sz="2400" dirty="0" smtClean="0">
                <a:latin typeface="+mn-lt"/>
              </a:rPr>
              <a:t>variables, </a:t>
            </a:r>
            <a:r>
              <a:rPr lang="en-US" sz="2400" dirty="0">
                <a:latin typeface="+mn-lt"/>
              </a:rPr>
              <a:t>numerical quantities that </a:t>
            </a:r>
            <a:r>
              <a:rPr lang="en-US" sz="2400" dirty="0" smtClean="0">
                <a:latin typeface="+mn-lt"/>
              </a:rPr>
              <a:t>represent the </a:t>
            </a:r>
            <a:r>
              <a:rPr lang="en-US" sz="2400" dirty="0">
                <a:latin typeface="+mn-lt"/>
              </a:rPr>
              <a:t>decision options from which to choose; </a:t>
            </a:r>
            <a:endParaRPr lang="en-US" sz="2400" dirty="0" smtClean="0">
              <a:latin typeface="+mn-lt"/>
            </a:endParaRPr>
          </a:p>
          <a:p>
            <a:pPr marL="740664" lvl="1" indent="-283464">
              <a:buSzPct val="100000"/>
            </a:pPr>
            <a:r>
              <a:rPr lang="en-US" sz="2400" dirty="0" smtClean="0">
                <a:latin typeface="+mn-lt"/>
              </a:rPr>
              <a:t>an </a:t>
            </a:r>
            <a:r>
              <a:rPr lang="en-US" sz="2400" dirty="0">
                <a:latin typeface="+mn-lt"/>
              </a:rPr>
              <a:t>objective function </a:t>
            </a:r>
            <a:r>
              <a:rPr lang="en-US" sz="2400" dirty="0" smtClean="0">
                <a:latin typeface="+mn-lt"/>
              </a:rPr>
              <a:t>that </a:t>
            </a:r>
            <a:r>
              <a:rPr lang="en-US" sz="2400" dirty="0">
                <a:latin typeface="+mn-lt"/>
              </a:rPr>
              <a:t>minimizes </a:t>
            </a:r>
            <a:r>
              <a:rPr lang="en-US" sz="2400" dirty="0" smtClean="0">
                <a:latin typeface="+mn-lt"/>
              </a:rPr>
              <a:t>or maximizes </a:t>
            </a:r>
            <a:r>
              <a:rPr lang="en-US" sz="2400" dirty="0">
                <a:latin typeface="+mn-lt"/>
              </a:rPr>
              <a:t>some quantity of interest, profit, revenue, cost, time, and so on; </a:t>
            </a:r>
            <a:endParaRPr lang="en-US" sz="2400" dirty="0" smtClean="0">
              <a:latin typeface="+mn-lt"/>
            </a:endParaRPr>
          </a:p>
          <a:p>
            <a:pPr marL="740664" lvl="1" indent="-283464">
              <a:buSzPct val="100000"/>
            </a:pPr>
            <a:r>
              <a:rPr lang="en-US" sz="2400" dirty="0" smtClean="0">
                <a:latin typeface="+mn-lt"/>
              </a:rPr>
              <a:t>and constraints, which </a:t>
            </a:r>
            <a:r>
              <a:rPr lang="en-US" sz="2400" dirty="0">
                <a:latin typeface="+mn-lt"/>
              </a:rPr>
              <a:t>are limitations, requirements, or other restrictions that are imposed on any solution.</a:t>
            </a:r>
          </a:p>
        </p:txBody>
      </p:sp>
    </p:spTree>
    <p:extLst>
      <p:ext uri="{BB962C8B-B14F-4D97-AF65-F5344CB8AC3E}">
        <p14:creationId xmlns:p14="http://schemas.microsoft.com/office/powerpoint/2010/main" val="546879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Portfolio Allocation</a:t>
            </a:r>
            <a:endParaRPr lang="en-US" dirty="0">
              <a:latin typeface="+mj-lt"/>
            </a:endParaRPr>
          </a:p>
        </p:txBody>
      </p:sp>
      <p:sp>
        <p:nvSpPr>
          <p:cNvPr id="3" name="Content Placeholder 2"/>
          <p:cNvSpPr>
            <a:spLocks noGrp="1"/>
          </p:cNvSpPr>
          <p:nvPr>
            <p:ph type="body" idx="1"/>
          </p:nvPr>
        </p:nvSpPr>
        <p:spPr/>
        <p:txBody>
          <a:bodyPr/>
          <a:lstStyle/>
          <a:p>
            <a:pPr marL="256032" indent="-256032"/>
            <a:r>
              <a:rPr lang="en-US" dirty="0" smtClean="0">
                <a:latin typeface="+mn-lt"/>
              </a:rPr>
              <a:t>Selecting </a:t>
            </a:r>
            <a:r>
              <a:rPr lang="en-US" dirty="0">
                <a:latin typeface="+mn-lt"/>
              </a:rPr>
              <a:t>investment portfolios is fundamentally a trade-off between return and </a:t>
            </a:r>
            <a:r>
              <a:rPr lang="en-US" dirty="0" smtClean="0">
                <a:latin typeface="+mn-lt"/>
              </a:rPr>
              <a:t>risk. A </a:t>
            </a:r>
            <a:r>
              <a:rPr lang="en-US" dirty="0">
                <a:latin typeface="+mn-lt"/>
              </a:rPr>
              <a:t>major source of uncertainty is the annual return of each asset, leaving the </a:t>
            </a:r>
            <a:r>
              <a:rPr lang="en-US" dirty="0" smtClean="0">
                <a:latin typeface="+mn-lt"/>
              </a:rPr>
              <a:t>decision maker </a:t>
            </a:r>
            <a:r>
              <a:rPr lang="en-US" dirty="0">
                <a:latin typeface="+mn-lt"/>
              </a:rPr>
              <a:t>with the risk of not achieving a desired return</a:t>
            </a:r>
            <a:r>
              <a:rPr lang="en-US" dirty="0" smtClean="0">
                <a:latin typeface="+mn-lt"/>
              </a:rPr>
              <a:t>.</a:t>
            </a:r>
          </a:p>
          <a:p>
            <a:pPr marL="740664" lvl="1" indent="-283464"/>
            <a:r>
              <a:rPr lang="en-US" dirty="0" smtClean="0">
                <a:latin typeface="+mn-lt"/>
              </a:rPr>
              <a:t>Other risks include unanticipated </a:t>
            </a:r>
            <a:r>
              <a:rPr lang="en-US" dirty="0">
                <a:latin typeface="+mn-lt"/>
              </a:rPr>
              <a:t>changes in inflation or industrial production</a:t>
            </a:r>
            <a:r>
              <a:rPr lang="en-US" dirty="0" smtClean="0">
                <a:latin typeface="+mn-lt"/>
              </a:rPr>
              <a:t>, the </a:t>
            </a:r>
            <a:r>
              <a:rPr lang="en-US" dirty="0">
                <a:latin typeface="+mn-lt"/>
              </a:rPr>
              <a:t>spread between high- and low-grade bonds, and the spread between long- and </a:t>
            </a:r>
            <a:r>
              <a:rPr lang="en-US" dirty="0" smtClean="0">
                <a:latin typeface="+mn-lt"/>
              </a:rPr>
              <a:t>short-term interest </a:t>
            </a:r>
            <a:r>
              <a:rPr lang="en-US" dirty="0">
                <a:latin typeface="+mn-lt"/>
              </a:rPr>
              <a:t>rates</a:t>
            </a:r>
            <a:r>
              <a:rPr lang="en-US" dirty="0" smtClean="0">
                <a:latin typeface="+mn-lt"/>
              </a:rPr>
              <a:t>.</a:t>
            </a:r>
            <a:endParaRPr lang="en-US" dirty="0">
              <a:latin typeface="+mn-lt"/>
            </a:endParaRPr>
          </a:p>
        </p:txBody>
      </p:sp>
    </p:spTree>
    <p:extLst>
      <p:ext uri="{BB962C8B-B14F-4D97-AF65-F5344CB8AC3E}">
        <p14:creationId xmlns:p14="http://schemas.microsoft.com/office/powerpoint/2010/main" val="1593052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Example 11.1: A Total Cost Decision Model </a:t>
            </a:r>
            <a:r>
              <a:rPr lang="en-US" sz="2000" b="0" dirty="0">
                <a:latin typeface="+mj-lt"/>
              </a:rPr>
              <a:t>(3 of 3)</a:t>
            </a:r>
            <a:endParaRPr lang="en-US" dirty="0">
              <a:latin typeface="+mj-lt"/>
            </a:endParaRPr>
          </a:p>
        </p:txBody>
      </p:sp>
      <p:sp>
        <p:nvSpPr>
          <p:cNvPr id="5" name="Content Placeholder 4"/>
          <p:cNvSpPr>
            <a:spLocks noGrp="1"/>
          </p:cNvSpPr>
          <p:nvPr>
            <p:ph type="body" idx="1"/>
          </p:nvPr>
        </p:nvSpPr>
        <p:spPr>
          <a:xfrm>
            <a:off x="457200" y="1600201"/>
            <a:ext cx="8229600" cy="3321120"/>
          </a:xfrm>
        </p:spPr>
        <p:txBody>
          <a:bodyPr/>
          <a:lstStyle/>
          <a:p>
            <a:pPr marL="256032" indent="-256032"/>
            <a:r>
              <a:rPr lang="en-US" dirty="0">
                <a:latin typeface="+mn-lt"/>
              </a:rPr>
              <a:t>Mathematical representation</a:t>
            </a:r>
          </a:p>
          <a:p>
            <a:pPr marL="740664" lvl="1" indent="-283464"/>
            <a:r>
              <a:rPr lang="en-US" dirty="0">
                <a:latin typeface="+mn-lt"/>
              </a:rPr>
              <a:t>C = Total cost</a:t>
            </a:r>
          </a:p>
          <a:p>
            <a:pPr marL="740664" lvl="1" indent="-283464"/>
            <a:r>
              <a:rPr lang="en-US" dirty="0">
                <a:latin typeface="+mn-lt"/>
              </a:rPr>
              <a:t>V = Unit variable cost</a:t>
            </a:r>
          </a:p>
          <a:p>
            <a:pPr marL="740664" lvl="1" indent="-283464"/>
            <a:r>
              <a:rPr lang="en-US" dirty="0">
                <a:latin typeface="+mn-lt"/>
              </a:rPr>
              <a:t>F = Fixed cost</a:t>
            </a:r>
          </a:p>
          <a:p>
            <a:pPr marL="740664" lvl="1" indent="-283464"/>
            <a:r>
              <a:rPr lang="en-US" dirty="0">
                <a:latin typeface="+mn-lt"/>
              </a:rPr>
              <a:t>Q = Quantity produced</a:t>
            </a:r>
          </a:p>
          <a:p>
            <a:pPr marL="256032" indent="-256032"/>
            <a:r>
              <a:rPr lang="en-US" dirty="0">
                <a:latin typeface="+mn-lt"/>
              </a:rPr>
              <a:t>This results in the following model</a:t>
            </a:r>
            <a:r>
              <a:rPr lang="en-US" dirty="0" smtClean="0">
                <a:latin typeface="+mn-lt"/>
              </a:rPr>
              <a:t>:</a:t>
            </a:r>
            <a:endParaRPr lang="en-US" dirty="0">
              <a:latin typeface="+mn-lt"/>
            </a:endParaRPr>
          </a:p>
        </p:txBody>
      </p:sp>
      <p:sp>
        <p:nvSpPr>
          <p:cNvPr id="6" name="Content Placeholder 5"/>
          <p:cNvSpPr>
            <a:spLocks noGrp="1"/>
          </p:cNvSpPr>
          <p:nvPr>
            <p:ph type="body" idx="2"/>
          </p:nvPr>
        </p:nvSpPr>
        <p:spPr>
          <a:xfrm>
            <a:off x="457200" y="5013659"/>
            <a:ext cx="755151" cy="513709"/>
          </a:xfrm>
        </p:spPr>
        <p:txBody>
          <a:bodyPr/>
          <a:lstStyle/>
          <a:p>
            <a:pPr marL="740664" indent="-283464">
              <a:spcBef>
                <a:spcPts val="600"/>
              </a:spcBef>
              <a:buFont typeface="Arial" panose="020B0604020202020204" pitchFamily="34" charset="0"/>
              <a:buChar char="–"/>
            </a:pPr>
            <a:r>
              <a:rPr lang="en-US" dirty="0" smtClean="0">
                <a:latin typeface="+mn-lt"/>
              </a:rPr>
              <a:t>  </a:t>
            </a:r>
            <a:endParaRPr lang="en-US" dirty="0">
              <a:latin typeface="+mn-lt"/>
            </a:endParaRPr>
          </a:p>
        </p:txBody>
      </p:sp>
      <p:graphicFrame>
        <p:nvGraphicFramePr>
          <p:cNvPr id="7" name="Object 6" descr="C = F + V Q This equation is labled, 11.4"/>
          <p:cNvGraphicFramePr>
            <a:graphicFrameLocks noChangeAspect="1"/>
          </p:cNvGraphicFramePr>
          <p:nvPr>
            <p:extLst>
              <p:ext uri="{D42A27DB-BD31-4B8C-83A1-F6EECF244321}">
                <p14:modId xmlns:p14="http://schemas.microsoft.com/office/powerpoint/2010/main" val="798585451"/>
              </p:ext>
            </p:extLst>
          </p:nvPr>
        </p:nvGraphicFramePr>
        <p:xfrm>
          <a:off x="1289974" y="5173975"/>
          <a:ext cx="3764915" cy="414909"/>
        </p:xfrm>
        <a:graphic>
          <a:graphicData uri="http://schemas.openxmlformats.org/presentationml/2006/ole">
            <mc:AlternateContent xmlns:mc="http://schemas.openxmlformats.org/markup-compatibility/2006">
              <mc:Choice xmlns:v="urn:schemas-microsoft-com:vml" Requires="v">
                <p:oleObj spid="_x0000_s19524" name="Equation" r:id="rId3" imgW="3111480" imgH="342720" progId="Equation.DSMT4">
                  <p:embed/>
                </p:oleObj>
              </mc:Choice>
              <mc:Fallback>
                <p:oleObj name="Equation" r:id="rId3" imgW="3111480" imgH="342720" progId="Equation.DSMT4">
                  <p:embed/>
                  <p:pic>
                    <p:nvPicPr>
                      <p:cNvPr id="0" name=""/>
                      <p:cNvPicPr/>
                      <p:nvPr/>
                    </p:nvPicPr>
                    <p:blipFill>
                      <a:blip r:embed="rId4"/>
                      <a:stretch>
                        <a:fillRect/>
                      </a:stretch>
                    </p:blipFill>
                    <p:spPr>
                      <a:xfrm>
                        <a:off x="1289974" y="5173975"/>
                        <a:ext cx="3764915" cy="414909"/>
                      </a:xfrm>
                      <a:prstGeom prst="rect">
                        <a:avLst/>
                      </a:prstGeom>
                    </p:spPr>
                  </p:pic>
                </p:oleObj>
              </mc:Fallback>
            </mc:AlternateContent>
          </a:graphicData>
        </a:graphic>
      </p:graphicFrame>
    </p:spTree>
    <p:extLst>
      <p:ext uri="{BB962C8B-B14F-4D97-AF65-F5344CB8AC3E}">
        <p14:creationId xmlns:p14="http://schemas.microsoft.com/office/powerpoint/2010/main" val="3844293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Example 11.15:  A Portfolio Allocation Model </a:t>
            </a:r>
            <a:r>
              <a:rPr lang="en-US" sz="2000" b="0" dirty="0" smtClean="0">
                <a:latin typeface="+mj-lt"/>
              </a:rPr>
              <a:t>(1 of 3)</a:t>
            </a:r>
            <a:endParaRPr lang="en-US" sz="2000" b="0" dirty="0">
              <a:latin typeface="+mj-lt"/>
            </a:endParaRPr>
          </a:p>
        </p:txBody>
      </p:sp>
      <p:sp>
        <p:nvSpPr>
          <p:cNvPr id="3" name="Content Placeholder 2"/>
          <p:cNvSpPr>
            <a:spLocks noGrp="1"/>
          </p:cNvSpPr>
          <p:nvPr>
            <p:ph type="body" idx="1"/>
          </p:nvPr>
        </p:nvSpPr>
        <p:spPr>
          <a:xfrm>
            <a:off x="457200" y="1600200"/>
            <a:ext cx="8229600" cy="586409"/>
          </a:xfrm>
        </p:spPr>
        <p:txBody>
          <a:bodyPr/>
          <a:lstStyle/>
          <a:p>
            <a:pPr marL="256032" indent="-256032">
              <a:buSzPct val="100000"/>
            </a:pPr>
            <a:r>
              <a:rPr lang="en-US" sz="2400" dirty="0">
                <a:latin typeface="+mn-lt"/>
              </a:rPr>
              <a:t>An investor has $100,000 to invest in four assets.</a:t>
            </a:r>
          </a:p>
        </p:txBody>
      </p:sp>
      <p:pic>
        <p:nvPicPr>
          <p:cNvPr id="39" name="Picture 38" descr="A table shows investment details. The table has 4 rows and 4 columns. The columns have the following headings from left to right. Investment, Annual return, Minimum, Maximum. The row entries are as follows. Row 1. 1. Life insurance, 0.05, $2,500, $5,000. Row 2. 2. Bond mutual funds, 0.07, $30,000, None. Row 3. 3. Stock mutual funds, 0.11, $15,000, None. Row 4. 4. Savings account, 0.04, None, none."/>
          <p:cNvPicPr>
            <a:picLocks noChangeAspect="1"/>
          </p:cNvPicPr>
          <p:nvPr/>
        </p:nvPicPr>
        <p:blipFill>
          <a:blip r:embed="rId2"/>
          <a:stretch>
            <a:fillRect/>
          </a:stretch>
        </p:blipFill>
        <p:spPr>
          <a:xfrm>
            <a:off x="1505445" y="2345910"/>
            <a:ext cx="6133108" cy="1883827"/>
          </a:xfrm>
          <a:prstGeom prst="rect">
            <a:avLst/>
          </a:prstGeom>
        </p:spPr>
      </p:pic>
      <p:pic>
        <p:nvPicPr>
          <p:cNvPr id="42" name="Picture 41" descr="A table lists the risk factors per dollar invested, by investment. The table has 4 rows and 2 columns. The columns have the following headings from left to right. Investment, Risk factor, or Dollar invested. The row entries are as follows. Row 1. 1. Life insurance, negative 0.5. Row 2. 2. Bond mutual funds, 1.8. Row 3. 3. Stock mutual funds, 2.1. Row 4. 4. Savings account, negative 0.3."/>
          <p:cNvPicPr>
            <a:picLocks noChangeAspect="1"/>
          </p:cNvPicPr>
          <p:nvPr/>
        </p:nvPicPr>
        <p:blipFill>
          <a:blip r:embed="rId3"/>
          <a:stretch>
            <a:fillRect/>
          </a:stretch>
        </p:blipFill>
        <p:spPr>
          <a:xfrm>
            <a:off x="1505445" y="4389038"/>
            <a:ext cx="6127011" cy="1883827"/>
          </a:xfrm>
          <a:prstGeom prst="rect">
            <a:avLst/>
          </a:prstGeom>
        </p:spPr>
      </p:pic>
    </p:spTree>
    <p:extLst>
      <p:ext uri="{BB962C8B-B14F-4D97-AF65-F5344CB8AC3E}">
        <p14:creationId xmlns:p14="http://schemas.microsoft.com/office/powerpoint/2010/main" val="18642142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Example 11.15:  A Portfolio Allocation Model </a:t>
            </a:r>
            <a:r>
              <a:rPr lang="en-US" sz="2000" b="0" dirty="0" smtClean="0">
                <a:latin typeface="+mj-lt"/>
              </a:rPr>
              <a:t>(2 </a:t>
            </a:r>
            <a:r>
              <a:rPr lang="en-US" sz="2000" b="0" dirty="0">
                <a:latin typeface="+mj-lt"/>
              </a:rPr>
              <a:t>of 3)</a:t>
            </a:r>
            <a:endParaRPr lang="en-US" dirty="0">
              <a:latin typeface="+mj-lt"/>
            </a:endParaRPr>
          </a:p>
        </p:txBody>
      </p:sp>
      <p:sp>
        <p:nvSpPr>
          <p:cNvPr id="3" name="Content Placeholder 2"/>
          <p:cNvSpPr>
            <a:spLocks noGrp="1"/>
          </p:cNvSpPr>
          <p:nvPr>
            <p:ph type="body" idx="1"/>
          </p:nvPr>
        </p:nvSpPr>
        <p:spPr/>
        <p:txBody>
          <a:bodyPr/>
          <a:lstStyle/>
          <a:p>
            <a:pPr marL="256032" indent="-256032">
              <a:buSzPct val="100000"/>
            </a:pPr>
            <a:r>
              <a:rPr lang="en-US" sz="2600" dirty="0" smtClean="0">
                <a:latin typeface="+mn-lt"/>
              </a:rPr>
              <a:t>Target </a:t>
            </a:r>
            <a:r>
              <a:rPr lang="en-US" sz="2600" dirty="0">
                <a:latin typeface="+mn-lt"/>
              </a:rPr>
              <a:t>level for the </a:t>
            </a:r>
            <a:r>
              <a:rPr lang="en-US" sz="2600" dirty="0" smtClean="0">
                <a:latin typeface="+mn-lt"/>
              </a:rPr>
              <a:t>weighted risk factor: </a:t>
            </a:r>
            <a:r>
              <a:rPr lang="en-US" sz="2600" dirty="0">
                <a:latin typeface="+mn-lt"/>
              </a:rPr>
              <a:t>weighted risk per dollar invested of at </a:t>
            </a:r>
            <a:r>
              <a:rPr lang="en-US" sz="2600" dirty="0" smtClean="0">
                <a:latin typeface="+mn-lt"/>
              </a:rPr>
              <a:t>most 1.0.</a:t>
            </a:r>
          </a:p>
          <a:p>
            <a:pPr marL="740664" lvl="1" indent="-283464">
              <a:buSzPct val="100000"/>
            </a:pPr>
            <a:r>
              <a:rPr lang="en-US" sz="2600" dirty="0">
                <a:latin typeface="+mn-lt"/>
              </a:rPr>
              <a:t>Then the weighted risk for a $100,000 total </a:t>
            </a:r>
            <a:r>
              <a:rPr lang="en-US" sz="2600" dirty="0" smtClean="0">
                <a:latin typeface="+mn-lt"/>
              </a:rPr>
              <a:t>investment will </a:t>
            </a:r>
            <a:r>
              <a:rPr lang="en-US" sz="2600" dirty="0">
                <a:latin typeface="+mn-lt"/>
              </a:rPr>
              <a:t>be limited to 100,000</a:t>
            </a:r>
            <a:r>
              <a:rPr lang="en-US" sz="2600" dirty="0" smtClean="0">
                <a:latin typeface="+mn-lt"/>
              </a:rPr>
              <a:t>.</a:t>
            </a:r>
          </a:p>
          <a:p>
            <a:pPr marL="256032" indent="-256032">
              <a:buSzPct val="100000"/>
            </a:pPr>
            <a:r>
              <a:rPr lang="en-US" sz="2600" dirty="0">
                <a:latin typeface="+mn-lt"/>
              </a:rPr>
              <a:t>The decision </a:t>
            </a:r>
            <a:r>
              <a:rPr lang="en-US" sz="2600" dirty="0" smtClean="0">
                <a:latin typeface="+mn-lt"/>
              </a:rPr>
              <a:t>problem is </a:t>
            </a:r>
            <a:r>
              <a:rPr lang="en-US" sz="2600" dirty="0">
                <a:latin typeface="+mn-lt"/>
              </a:rPr>
              <a:t>to determine how much to invest in each asset </a:t>
            </a:r>
            <a:r>
              <a:rPr lang="en-US" sz="2600" dirty="0" smtClean="0">
                <a:latin typeface="+mn-lt"/>
              </a:rPr>
              <a:t>to maximize </a:t>
            </a:r>
            <a:r>
              <a:rPr lang="en-US" sz="2600" dirty="0">
                <a:latin typeface="+mn-lt"/>
              </a:rPr>
              <a:t>the total expected annual return, remain </a:t>
            </a:r>
            <a:r>
              <a:rPr lang="en-US" sz="2600" dirty="0" smtClean="0">
                <a:latin typeface="+mn-lt"/>
              </a:rPr>
              <a:t>within the </a:t>
            </a:r>
            <a:r>
              <a:rPr lang="en-US" sz="2600" dirty="0">
                <a:latin typeface="+mn-lt"/>
              </a:rPr>
              <a:t>minimum and maximum limits for each investment, </a:t>
            </a:r>
            <a:r>
              <a:rPr lang="en-US" sz="2600" dirty="0" smtClean="0">
                <a:latin typeface="+mn-lt"/>
              </a:rPr>
              <a:t>and meet </a:t>
            </a:r>
            <a:r>
              <a:rPr lang="en-US" sz="2600" dirty="0">
                <a:latin typeface="+mn-lt"/>
              </a:rPr>
              <a:t>the limitation on the weighted risk</a:t>
            </a:r>
            <a:r>
              <a:rPr lang="en-US" sz="2600" dirty="0" smtClean="0">
                <a:latin typeface="+mn-lt"/>
              </a:rPr>
              <a:t>.</a:t>
            </a:r>
            <a:endParaRPr lang="en-US" sz="2600" dirty="0">
              <a:latin typeface="+mn-lt"/>
            </a:endParaRPr>
          </a:p>
        </p:txBody>
      </p:sp>
    </p:spTree>
    <p:extLst>
      <p:ext uri="{BB962C8B-B14F-4D97-AF65-F5344CB8AC3E}">
        <p14:creationId xmlns:p14="http://schemas.microsoft.com/office/powerpoint/2010/main" val="769004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Example 11.15:  A Portfolio Allocation Model </a:t>
            </a:r>
            <a:r>
              <a:rPr lang="en-US" sz="2000" b="0" dirty="0" smtClean="0">
                <a:latin typeface="+mj-lt"/>
              </a:rPr>
              <a:t>(3 of </a:t>
            </a:r>
            <a:r>
              <a:rPr lang="en-US" sz="2000" b="0" dirty="0">
                <a:latin typeface="+mj-lt"/>
              </a:rPr>
              <a:t>3)</a:t>
            </a:r>
            <a:endParaRPr lang="en-US" dirty="0">
              <a:latin typeface="+mj-lt"/>
            </a:endParaRPr>
          </a:p>
        </p:txBody>
      </p:sp>
      <p:pic>
        <p:nvPicPr>
          <p:cNvPr id="5" name="Picture 4" descr="An Excel sheet titled, portfolio allocation model, shows two tables. The first table titled, data, has 5 rows and 5 columns. The columns have the following headings from left to right. Investment, Annual return, Minimum, Maximum, Risk factor per dollar. The row entries are as follows. Row 1. Life insurance, 5%, $2,500, $5,000, negative 0.5. Row 2. Bond mutual funds, 7%, $30,000, none, 1.8. Row 3. Stock mutual funds, 11%, $15,000, none, 2.1. Row 4. Savings account, 4%, none, none, negative 0.3. Row 5. Total amount available, $100,000, blank, limit, 100,000. The second table titled, model, lists the following information. Row 1. Life insurance, amount invested, $5,000.00. Row 2. Bond mutual funds, $50,000.00. Row 3. Stock mutual funds, $15,000.00. Row 4. Savings account, $30,000.00. Row 5. Total amount invested, $100,000.00. Row 6. Total weighted risk, 110,000.00. Row 7. Total expected return, $6,6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752" y="1823297"/>
            <a:ext cx="5896495" cy="4017818"/>
          </a:xfrm>
          <a:prstGeom prst="rect">
            <a:avLst/>
          </a:prstGeom>
        </p:spPr>
      </p:pic>
    </p:spTree>
    <p:extLst>
      <p:ext uri="{BB962C8B-B14F-4D97-AF65-F5344CB8AC3E}">
        <p14:creationId xmlns:p14="http://schemas.microsoft.com/office/powerpoint/2010/main" val="11611275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Locating Central Facilities</a:t>
            </a:r>
            <a:endParaRPr sz="3600" b="1" i="0" u="none" strike="noStrike" cap="none" dirty="0">
              <a:solidFill>
                <a:srgbClr val="007FA3"/>
              </a:solidFill>
              <a:latin typeface="+mj-lt"/>
              <a:ea typeface="Arial"/>
              <a:cs typeface="Arial"/>
              <a:sym typeface="Arial"/>
            </a:endParaRPr>
          </a:p>
        </p:txBody>
      </p:sp>
      <p:sp>
        <p:nvSpPr>
          <p:cNvPr id="319" name="Content Placeholder 2"/>
          <p:cNvSpPr txBox="1">
            <a:spLocks noGrp="1"/>
          </p:cNvSpPr>
          <p:nvPr>
            <p:ph type="body" idx="1"/>
          </p:nvPr>
        </p:nvSpPr>
        <p:spPr>
          <a:xfrm>
            <a:off x="457200" y="1600200"/>
            <a:ext cx="8229600" cy="104360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A common problem in designing service systems is to locate a facility in a “central” location with respect to other facilities to minimize some measure of distance from the central location to each of the other facilities.</a:t>
            </a:r>
            <a:endParaRPr sz="1800" b="0" i="0" u="none" strike="noStrike" cap="none" dirty="0">
              <a:solidFill>
                <a:schemeClr val="dk1"/>
              </a:solidFill>
              <a:latin typeface="+mn-lt"/>
              <a:ea typeface="Arial"/>
              <a:cs typeface="Arial"/>
              <a:sym typeface="Arial"/>
            </a:endParaRPr>
          </a:p>
        </p:txBody>
      </p:sp>
      <p:sp>
        <p:nvSpPr>
          <p:cNvPr id="320" name="Content Placeholder 3"/>
          <p:cNvSpPr txBox="1">
            <a:spLocks noGrp="1"/>
          </p:cNvSpPr>
          <p:nvPr>
            <p:ph type="body" idx="2"/>
          </p:nvPr>
        </p:nvSpPr>
        <p:spPr>
          <a:xfrm>
            <a:off x="457200" y="2723582"/>
            <a:ext cx="2375452" cy="496696"/>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Distance measures:</a:t>
            </a:r>
            <a:endParaRPr sz="1800" dirty="0">
              <a:latin typeface="+mn-lt"/>
            </a:endParaRPr>
          </a:p>
        </p:txBody>
      </p:sp>
      <p:pic>
        <p:nvPicPr>
          <p:cNvPr id="3" name="Picture 2" descr="The graph of the equation, square root of start expression left parenthesis X sub 1 minus X sub 2 right parenthesis squared + left parenthesis, Y sub 1 minus Y sub 2 right parenthesis squared, is a line that falls from (X sub 1, Y sub 1) to (X sub 2, Y sub 2). The horizontal distance between the points is labeled, the absolute value of X sub 1 minus X sub 2. Likewise, the vertical distance between the points is labeled, the absolute value of Y sub 1 minus Y sub 2."/>
          <p:cNvPicPr>
            <a:picLocks noChangeAspect="1"/>
          </p:cNvPicPr>
          <p:nvPr/>
        </p:nvPicPr>
        <p:blipFill>
          <a:blip r:embed="rId4"/>
          <a:stretch>
            <a:fillRect/>
          </a:stretch>
        </p:blipFill>
        <p:spPr>
          <a:xfrm>
            <a:off x="4018577" y="2723582"/>
            <a:ext cx="2080881" cy="1309997"/>
          </a:xfrm>
          <a:prstGeom prst="rect">
            <a:avLst/>
          </a:prstGeom>
        </p:spPr>
      </p:pic>
      <p:sp>
        <p:nvSpPr>
          <p:cNvPr id="322" name="Content Placeholder 4"/>
          <p:cNvSpPr txBox="1">
            <a:spLocks noGrp="1"/>
          </p:cNvSpPr>
          <p:nvPr>
            <p:ph type="body" idx="3"/>
          </p:nvPr>
        </p:nvSpPr>
        <p:spPr>
          <a:xfrm>
            <a:off x="457200" y="4113352"/>
            <a:ext cx="8229600"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a:solidFill>
                  <a:schemeClr val="dk1"/>
                </a:solidFill>
                <a:latin typeface="+mn-lt"/>
                <a:sym typeface="Arial"/>
              </a:rPr>
              <a:t>Straight line (Euclidean) distance is the hypotenuse of the triangle.</a:t>
            </a:r>
            <a:endParaRPr dirty="0">
              <a:latin typeface="+mn-lt"/>
            </a:endParaRPr>
          </a:p>
        </p:txBody>
      </p:sp>
      <p:sp>
        <p:nvSpPr>
          <p:cNvPr id="323" name="Content Placeholder 5"/>
          <p:cNvSpPr txBox="1">
            <a:spLocks noGrp="1"/>
          </p:cNvSpPr>
          <p:nvPr>
            <p:ph type="body" idx="4"/>
          </p:nvPr>
        </p:nvSpPr>
        <p:spPr>
          <a:xfrm>
            <a:off x="457200" y="4517803"/>
            <a:ext cx="3048000" cy="2979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a:solidFill>
                  <a:schemeClr val="dk1"/>
                </a:solidFill>
                <a:latin typeface="+mn-lt"/>
                <a:ea typeface="Arial"/>
                <a:cs typeface="Arial"/>
                <a:sym typeface="Arial"/>
              </a:rPr>
              <a:t>straight-line distance between</a:t>
            </a:r>
            <a:endParaRPr sz="1800" b="0" i="0" u="none" strike="noStrike" cap="none" dirty="0">
              <a:solidFill>
                <a:schemeClr val="dk1"/>
              </a:solidFill>
              <a:latin typeface="+mn-lt"/>
              <a:ea typeface="Arial"/>
              <a:cs typeface="Arial"/>
              <a:sym typeface="Arial"/>
            </a:endParaRPr>
          </a:p>
        </p:txBody>
      </p:sp>
      <p:graphicFrame>
        <p:nvGraphicFramePr>
          <p:cNvPr id="4" name="Object 3" descr="(x sub 1, y sub 1) and (x sub 2, y sub 2) = the square root of start expression x sub 1 minus x sub 2 end expression squared + start expression y sub 1 minus y sub 2 end expression squared. This equation is labled, 11.7"/>
          <p:cNvGraphicFramePr>
            <a:graphicFrameLocks noChangeAspect="1"/>
          </p:cNvGraphicFramePr>
          <p:nvPr>
            <p:extLst>
              <p:ext uri="{D42A27DB-BD31-4B8C-83A1-F6EECF244321}">
                <p14:modId xmlns:p14="http://schemas.microsoft.com/office/powerpoint/2010/main" val="1514410747"/>
              </p:ext>
            </p:extLst>
          </p:nvPr>
        </p:nvGraphicFramePr>
        <p:xfrm>
          <a:off x="3592423" y="4462463"/>
          <a:ext cx="4408488" cy="371475"/>
        </p:xfrm>
        <a:graphic>
          <a:graphicData uri="http://schemas.openxmlformats.org/presentationml/2006/ole">
            <mc:AlternateContent xmlns:mc="http://schemas.openxmlformats.org/markup-compatibility/2006">
              <mc:Choice xmlns:v="urn:schemas-microsoft-com:vml" Requires="v">
                <p:oleObj spid="_x0000_s11524" name="Equation" r:id="rId5" imgW="7099200" imgH="596880" progId="Equation.DSMT4">
                  <p:embed/>
                </p:oleObj>
              </mc:Choice>
              <mc:Fallback>
                <p:oleObj name="Equation" r:id="rId5" imgW="7099200" imgH="596880" progId="Equation.DSMT4">
                  <p:embed/>
                  <p:pic>
                    <p:nvPicPr>
                      <p:cNvPr id="0" name=""/>
                      <p:cNvPicPr/>
                      <p:nvPr/>
                    </p:nvPicPr>
                    <p:blipFill>
                      <a:blip r:embed="rId6"/>
                      <a:stretch>
                        <a:fillRect/>
                      </a:stretch>
                    </p:blipFill>
                    <p:spPr>
                      <a:xfrm>
                        <a:off x="3592423" y="4462463"/>
                        <a:ext cx="4408488" cy="371475"/>
                      </a:xfrm>
                      <a:prstGeom prst="rect">
                        <a:avLst/>
                      </a:prstGeom>
                    </p:spPr>
                  </p:pic>
                </p:oleObj>
              </mc:Fallback>
            </mc:AlternateContent>
          </a:graphicData>
        </a:graphic>
      </p:graphicFrame>
      <p:sp>
        <p:nvSpPr>
          <p:cNvPr id="325" name="Content Placeholder 6"/>
          <p:cNvSpPr txBox="1">
            <a:spLocks noGrp="1"/>
          </p:cNvSpPr>
          <p:nvPr>
            <p:ph type="body" idx="5"/>
          </p:nvPr>
        </p:nvSpPr>
        <p:spPr>
          <a:xfrm>
            <a:off x="457200" y="4912275"/>
            <a:ext cx="8229600"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a:solidFill>
                  <a:schemeClr val="dk1"/>
                </a:solidFill>
                <a:latin typeface="+mn-lt"/>
                <a:sym typeface="Arial"/>
              </a:rPr>
              <a:t>Rectilinear distance is the sum of the left and bottom sides of the triangle.</a:t>
            </a:r>
            <a:endParaRPr dirty="0">
              <a:latin typeface="+mn-lt"/>
            </a:endParaRPr>
          </a:p>
        </p:txBody>
      </p:sp>
      <p:sp>
        <p:nvSpPr>
          <p:cNvPr id="326" name="Content Placeholder 7"/>
          <p:cNvSpPr txBox="1">
            <a:spLocks noGrp="1"/>
          </p:cNvSpPr>
          <p:nvPr>
            <p:ph type="body" idx="6"/>
          </p:nvPr>
        </p:nvSpPr>
        <p:spPr>
          <a:xfrm>
            <a:off x="457200" y="5295570"/>
            <a:ext cx="2895600" cy="2920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1800"/>
              <a:buFont typeface="Arial"/>
              <a:buNone/>
            </a:pPr>
            <a:r>
              <a:rPr lang="en-US" sz="1800" b="0" i="0" u="none" strike="noStrike" cap="none" dirty="0">
                <a:solidFill>
                  <a:schemeClr val="dk1"/>
                </a:solidFill>
                <a:latin typeface="+mn-lt"/>
                <a:ea typeface="Arial"/>
                <a:cs typeface="Arial"/>
                <a:sym typeface="Arial"/>
              </a:rPr>
              <a:t>rectilinear distance between</a:t>
            </a:r>
            <a:endParaRPr sz="1800" b="0" i="0" u="none" strike="noStrike" cap="none" dirty="0">
              <a:solidFill>
                <a:schemeClr val="dk1"/>
              </a:solidFill>
              <a:latin typeface="+mn-lt"/>
              <a:ea typeface="Arial"/>
              <a:cs typeface="Arial"/>
              <a:sym typeface="Arial"/>
            </a:endParaRPr>
          </a:p>
        </p:txBody>
      </p:sp>
      <p:graphicFrame>
        <p:nvGraphicFramePr>
          <p:cNvPr id="5" name="Object 4" descr="A, 3. (x sub 1, y sub 1) and (x sub 2, y sub 2) = the absolute value of start expression x sub 1 minus x sub 2 end expression + the absolute value of start expression y sub 1 minus y sub 2 end expression. This equation is labled, 11.8"/>
          <p:cNvGraphicFramePr>
            <a:graphicFrameLocks noChangeAspect="1"/>
          </p:cNvGraphicFramePr>
          <p:nvPr>
            <p:extLst>
              <p:ext uri="{D42A27DB-BD31-4B8C-83A1-F6EECF244321}">
                <p14:modId xmlns:p14="http://schemas.microsoft.com/office/powerpoint/2010/main" val="3207926519"/>
              </p:ext>
            </p:extLst>
          </p:nvPr>
        </p:nvGraphicFramePr>
        <p:xfrm>
          <a:off x="3447033" y="5292725"/>
          <a:ext cx="4344987" cy="295275"/>
        </p:xfrm>
        <a:graphic>
          <a:graphicData uri="http://schemas.openxmlformats.org/presentationml/2006/ole">
            <mc:AlternateContent xmlns:mc="http://schemas.openxmlformats.org/markup-compatibility/2006">
              <mc:Choice xmlns:v="urn:schemas-microsoft-com:vml" Requires="v">
                <p:oleObj spid="_x0000_s11525" name="Equation" r:id="rId7" imgW="6362640" imgH="431640" progId="Equation.DSMT4">
                  <p:embed/>
                </p:oleObj>
              </mc:Choice>
              <mc:Fallback>
                <p:oleObj name="Equation" r:id="rId7" imgW="6362640" imgH="431640" progId="Equation.DSMT4">
                  <p:embed/>
                  <p:pic>
                    <p:nvPicPr>
                      <p:cNvPr id="0" name=""/>
                      <p:cNvPicPr/>
                      <p:nvPr/>
                    </p:nvPicPr>
                    <p:blipFill>
                      <a:blip r:embed="rId8"/>
                      <a:stretch>
                        <a:fillRect/>
                      </a:stretch>
                    </p:blipFill>
                    <p:spPr>
                      <a:xfrm>
                        <a:off x="3447033" y="5292725"/>
                        <a:ext cx="4344987" cy="295275"/>
                      </a:xfrm>
                      <a:prstGeom prst="rect">
                        <a:avLst/>
                      </a:prstGeom>
                    </p:spPr>
                  </p:pic>
                </p:oleObj>
              </mc:Fallback>
            </mc:AlternateContent>
          </a:graphicData>
        </a:graphic>
      </p:graphicFrame>
    </p:spTree>
    <p:extLst>
      <p:ext uri="{BB962C8B-B14F-4D97-AF65-F5344CB8AC3E}">
        <p14:creationId xmlns:p14="http://schemas.microsoft.com/office/powerpoint/2010/main" val="8035120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400" b="1" i="0" u="none" strike="noStrike" cap="none" dirty="0">
                <a:solidFill>
                  <a:srgbClr val="007FA3"/>
                </a:solidFill>
                <a:latin typeface="+mj-lt"/>
                <a:ea typeface="Arial"/>
                <a:cs typeface="Arial"/>
                <a:sym typeface="Arial"/>
              </a:rPr>
              <a:t>Example </a:t>
            </a:r>
            <a:r>
              <a:rPr lang="en-US" sz="3400" b="1" i="0" u="none" strike="noStrike" cap="none" dirty="0" smtClean="0">
                <a:solidFill>
                  <a:srgbClr val="007FA3"/>
                </a:solidFill>
                <a:latin typeface="+mj-lt"/>
                <a:ea typeface="Arial"/>
                <a:cs typeface="Arial"/>
                <a:sym typeface="Arial"/>
              </a:rPr>
              <a:t>11.16: </a:t>
            </a:r>
            <a:r>
              <a:rPr lang="en-US" sz="3400" b="1" i="0" u="none" strike="noStrike" cap="none" dirty="0">
                <a:solidFill>
                  <a:srgbClr val="007FA3"/>
                </a:solidFill>
                <a:latin typeface="+mj-lt"/>
                <a:ea typeface="Arial"/>
                <a:cs typeface="Arial"/>
                <a:sym typeface="Arial"/>
              </a:rPr>
              <a:t>Finding the Best Location for a Medical </a:t>
            </a:r>
            <a:r>
              <a:rPr lang="en-US" sz="3400" b="1" i="0" u="none" strike="noStrike" cap="none" dirty="0" smtClean="0">
                <a:solidFill>
                  <a:srgbClr val="007FA3"/>
                </a:solidFill>
                <a:latin typeface="+mj-lt"/>
                <a:ea typeface="Arial"/>
                <a:cs typeface="Arial"/>
                <a:sym typeface="Arial"/>
              </a:rPr>
              <a:t>Laboratory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333" name="Content Placeholder 2"/>
          <p:cNvSpPr txBox="1">
            <a:spLocks noGrp="1"/>
          </p:cNvSpPr>
          <p:nvPr>
            <p:ph type="body" idx="1"/>
          </p:nvPr>
        </p:nvSpPr>
        <p:spPr>
          <a:xfrm>
            <a:off x="457200" y="1600200"/>
            <a:ext cx="8229600" cy="167971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A medical testing laboratory collects blood samples from 5 local hospitals. Managers want to determine the best location for a new testing facility, taking into consideration both distance and number of trips per month.</a:t>
            </a:r>
            <a:endParaRPr sz="2400" b="0" i="0" u="none" strike="noStrike" cap="none" dirty="0">
              <a:solidFill>
                <a:schemeClr val="dk1"/>
              </a:solidFill>
              <a:latin typeface="+mn-lt"/>
              <a:ea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2994910033"/>
              </p:ext>
            </p:extLst>
          </p:nvPr>
        </p:nvGraphicFramePr>
        <p:xfrm>
          <a:off x="1325880" y="3577399"/>
          <a:ext cx="6154861" cy="2494280"/>
        </p:xfrm>
        <a:graphic>
          <a:graphicData uri="http://schemas.openxmlformats.org/drawingml/2006/table">
            <a:tbl>
              <a:tblPr firstRow="1" bandRow="1">
                <a:tableStyleId>{5940675A-B579-460E-94D1-54222C63F5DA}</a:tableStyleId>
              </a:tblPr>
              <a:tblGrid>
                <a:gridCol w="1247843">
                  <a:extLst>
                    <a:ext uri="{9D8B030D-6E8A-4147-A177-3AD203B41FA5}">
                      <a16:colId xmlns:a16="http://schemas.microsoft.com/office/drawing/2014/main" val="1133229445"/>
                    </a:ext>
                  </a:extLst>
                </a:gridCol>
                <a:gridCol w="1684940">
                  <a:extLst>
                    <a:ext uri="{9D8B030D-6E8A-4147-A177-3AD203B41FA5}">
                      <a16:colId xmlns:a16="http://schemas.microsoft.com/office/drawing/2014/main" val="1995665343"/>
                    </a:ext>
                  </a:extLst>
                </a:gridCol>
                <a:gridCol w="1684940">
                  <a:extLst>
                    <a:ext uri="{9D8B030D-6E8A-4147-A177-3AD203B41FA5}">
                      <a16:colId xmlns:a16="http://schemas.microsoft.com/office/drawing/2014/main" val="3986177859"/>
                    </a:ext>
                  </a:extLst>
                </a:gridCol>
                <a:gridCol w="1537138">
                  <a:extLst>
                    <a:ext uri="{9D8B030D-6E8A-4147-A177-3AD203B41FA5}">
                      <a16:colId xmlns:a16="http://schemas.microsoft.com/office/drawing/2014/main" val="2401962403"/>
                    </a:ext>
                  </a:extLst>
                </a:gridCol>
              </a:tblGrid>
              <a:tr h="370840">
                <a:tc>
                  <a:txBody>
                    <a:bodyPr/>
                    <a:lstStyle/>
                    <a:p>
                      <a:pPr algn="ctr"/>
                      <a:r>
                        <a:rPr lang="en-US" sz="1800" b="1" dirty="0" smtClean="0"/>
                        <a:t>Hospital Location</a:t>
                      </a:r>
                      <a:endParaRPr lang="en-US" sz="1800" b="1" dirty="0"/>
                    </a:p>
                  </a:txBody>
                  <a:tcPr/>
                </a:tc>
                <a:tc>
                  <a:txBody>
                    <a:bodyPr/>
                    <a:lstStyle/>
                    <a:p>
                      <a:pPr algn="ctr"/>
                      <a:r>
                        <a:rPr lang="en-US" sz="1800" b="1" dirty="0" smtClean="0"/>
                        <a:t>X-Coordinate</a:t>
                      </a:r>
                      <a:endParaRPr lang="en-US" sz="1800" b="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Y-Coordinate</a:t>
                      </a:r>
                    </a:p>
                  </a:txBody>
                  <a:tcPr/>
                </a:tc>
                <a:tc>
                  <a:txBody>
                    <a:bodyPr/>
                    <a:lstStyle/>
                    <a:p>
                      <a:pPr algn="ctr"/>
                      <a:r>
                        <a:rPr lang="en-US" sz="1800" b="1" dirty="0" smtClean="0"/>
                        <a:t>Trips/month</a:t>
                      </a:r>
                      <a:endParaRPr lang="en-US" sz="1800" b="1" dirty="0"/>
                    </a:p>
                  </a:txBody>
                  <a:tcPr/>
                </a:tc>
                <a:extLst>
                  <a:ext uri="{0D108BD9-81ED-4DB2-BD59-A6C34878D82A}">
                    <a16:rowId xmlns:a16="http://schemas.microsoft.com/office/drawing/2014/main" val="2914977636"/>
                  </a:ext>
                </a:extLst>
              </a:tr>
              <a:tr h="370840">
                <a:tc>
                  <a:txBody>
                    <a:bodyPr/>
                    <a:lstStyle/>
                    <a:p>
                      <a:pPr algn="ctr"/>
                      <a:r>
                        <a:rPr lang="en-US" sz="1800" dirty="0" smtClean="0"/>
                        <a:t>1</a:t>
                      </a:r>
                      <a:endParaRPr lang="en-US" sz="1800" dirty="0"/>
                    </a:p>
                  </a:txBody>
                  <a:tcPr/>
                </a:tc>
                <a:tc>
                  <a:txBody>
                    <a:bodyPr/>
                    <a:lstStyle/>
                    <a:p>
                      <a:pPr algn="ctr"/>
                      <a:r>
                        <a:rPr lang="en-US" sz="1800" dirty="0" smtClean="0"/>
                        <a:t>0</a:t>
                      </a:r>
                      <a:endParaRPr lang="en-US" sz="1800" dirty="0"/>
                    </a:p>
                  </a:txBody>
                  <a:tcPr/>
                </a:tc>
                <a:tc>
                  <a:txBody>
                    <a:bodyPr/>
                    <a:lstStyle/>
                    <a:p>
                      <a:pPr algn="ctr"/>
                      <a:r>
                        <a:rPr lang="en-US" sz="1800" dirty="0" smtClean="0"/>
                        <a:t>0</a:t>
                      </a:r>
                      <a:endParaRPr lang="en-US" sz="1800" dirty="0"/>
                    </a:p>
                  </a:txBody>
                  <a:tcPr/>
                </a:tc>
                <a:tc>
                  <a:txBody>
                    <a:bodyPr/>
                    <a:lstStyle/>
                    <a:p>
                      <a:pPr algn="ctr"/>
                      <a:r>
                        <a:rPr lang="en-US" sz="1800" dirty="0" smtClean="0"/>
                        <a:t>5</a:t>
                      </a:r>
                      <a:endParaRPr lang="en-US" sz="1800" dirty="0"/>
                    </a:p>
                  </a:txBody>
                  <a:tcPr/>
                </a:tc>
                <a:extLst>
                  <a:ext uri="{0D108BD9-81ED-4DB2-BD59-A6C34878D82A}">
                    <a16:rowId xmlns:a16="http://schemas.microsoft.com/office/drawing/2014/main" val="3136625523"/>
                  </a:ext>
                </a:extLst>
              </a:tr>
              <a:tr h="370840">
                <a:tc>
                  <a:txBody>
                    <a:bodyPr/>
                    <a:lstStyle/>
                    <a:p>
                      <a:pPr algn="ctr"/>
                      <a:r>
                        <a:rPr lang="en-US" sz="1800" dirty="0" smtClean="0"/>
                        <a:t>2</a:t>
                      </a:r>
                      <a:endParaRPr lang="en-US" sz="1800" dirty="0"/>
                    </a:p>
                  </a:txBody>
                  <a:tcPr/>
                </a:tc>
                <a:tc>
                  <a:txBody>
                    <a:bodyPr/>
                    <a:lstStyle/>
                    <a:p>
                      <a:pPr algn="ctr"/>
                      <a:r>
                        <a:rPr lang="en-US" sz="1800" dirty="0" smtClean="0"/>
                        <a:t>20</a:t>
                      </a:r>
                      <a:endParaRPr lang="en-US" sz="1800" dirty="0"/>
                    </a:p>
                  </a:txBody>
                  <a:tcPr/>
                </a:tc>
                <a:tc>
                  <a:txBody>
                    <a:bodyPr/>
                    <a:lstStyle/>
                    <a:p>
                      <a:pPr algn="ctr"/>
                      <a:r>
                        <a:rPr lang="en-US" sz="1800" dirty="0" smtClean="0"/>
                        <a:t>80</a:t>
                      </a:r>
                      <a:endParaRPr lang="en-US" sz="1800" dirty="0"/>
                    </a:p>
                  </a:txBody>
                  <a:tcPr/>
                </a:tc>
                <a:tc>
                  <a:txBody>
                    <a:bodyPr/>
                    <a:lstStyle/>
                    <a:p>
                      <a:pPr algn="ctr"/>
                      <a:r>
                        <a:rPr lang="en-US" sz="1800" dirty="0" smtClean="0"/>
                        <a:t>25</a:t>
                      </a:r>
                      <a:endParaRPr lang="en-US" sz="1800" dirty="0"/>
                    </a:p>
                  </a:txBody>
                  <a:tcPr/>
                </a:tc>
                <a:extLst>
                  <a:ext uri="{0D108BD9-81ED-4DB2-BD59-A6C34878D82A}">
                    <a16:rowId xmlns:a16="http://schemas.microsoft.com/office/drawing/2014/main" val="3256852978"/>
                  </a:ext>
                </a:extLst>
              </a:tr>
              <a:tr h="370840">
                <a:tc>
                  <a:txBody>
                    <a:bodyPr/>
                    <a:lstStyle/>
                    <a:p>
                      <a:pPr algn="ctr"/>
                      <a:r>
                        <a:rPr lang="en-US" sz="1800" dirty="0" smtClean="0"/>
                        <a:t>3</a:t>
                      </a:r>
                      <a:endParaRPr lang="en-US" sz="1800" dirty="0"/>
                    </a:p>
                  </a:txBody>
                  <a:tcPr/>
                </a:tc>
                <a:tc>
                  <a:txBody>
                    <a:bodyPr/>
                    <a:lstStyle/>
                    <a:p>
                      <a:pPr algn="ctr"/>
                      <a:r>
                        <a:rPr lang="en-US" sz="1800" dirty="0" smtClean="0"/>
                        <a:t>60</a:t>
                      </a:r>
                      <a:endParaRPr lang="en-US" sz="1800" dirty="0"/>
                    </a:p>
                  </a:txBody>
                  <a:tcPr/>
                </a:tc>
                <a:tc>
                  <a:txBody>
                    <a:bodyPr/>
                    <a:lstStyle/>
                    <a:p>
                      <a:pPr algn="ctr"/>
                      <a:r>
                        <a:rPr lang="en-US" sz="1800" dirty="0" smtClean="0"/>
                        <a:t>30</a:t>
                      </a:r>
                      <a:endParaRPr lang="en-US" sz="1800" dirty="0"/>
                    </a:p>
                  </a:txBody>
                  <a:tcPr/>
                </a:tc>
                <a:tc>
                  <a:txBody>
                    <a:bodyPr/>
                    <a:lstStyle/>
                    <a:p>
                      <a:pPr algn="ctr"/>
                      <a:r>
                        <a:rPr lang="en-US" sz="1800" dirty="0" smtClean="0"/>
                        <a:t>20</a:t>
                      </a:r>
                      <a:endParaRPr lang="en-US" sz="1800" dirty="0"/>
                    </a:p>
                  </a:txBody>
                  <a:tcPr/>
                </a:tc>
                <a:extLst>
                  <a:ext uri="{0D108BD9-81ED-4DB2-BD59-A6C34878D82A}">
                    <a16:rowId xmlns:a16="http://schemas.microsoft.com/office/drawing/2014/main" val="76639815"/>
                  </a:ext>
                </a:extLst>
              </a:tr>
              <a:tr h="370840">
                <a:tc>
                  <a:txBody>
                    <a:bodyPr/>
                    <a:lstStyle/>
                    <a:p>
                      <a:pPr algn="ctr"/>
                      <a:r>
                        <a:rPr lang="en-US" sz="1800" dirty="0" smtClean="0"/>
                        <a:t>4</a:t>
                      </a:r>
                      <a:endParaRPr lang="en-US" sz="1800" dirty="0"/>
                    </a:p>
                  </a:txBody>
                  <a:tcPr/>
                </a:tc>
                <a:tc>
                  <a:txBody>
                    <a:bodyPr/>
                    <a:lstStyle/>
                    <a:p>
                      <a:pPr algn="ctr"/>
                      <a:r>
                        <a:rPr lang="en-US" sz="1800" dirty="0" smtClean="0"/>
                        <a:t>100</a:t>
                      </a:r>
                      <a:endParaRPr lang="en-US" sz="1800" dirty="0"/>
                    </a:p>
                  </a:txBody>
                  <a:tcPr/>
                </a:tc>
                <a:tc>
                  <a:txBody>
                    <a:bodyPr/>
                    <a:lstStyle/>
                    <a:p>
                      <a:pPr algn="ctr"/>
                      <a:r>
                        <a:rPr lang="en-US" sz="1800" dirty="0" smtClean="0"/>
                        <a:t>100</a:t>
                      </a:r>
                      <a:endParaRPr lang="en-US" sz="1800" dirty="0"/>
                    </a:p>
                  </a:txBody>
                  <a:tcPr/>
                </a:tc>
                <a:tc>
                  <a:txBody>
                    <a:bodyPr/>
                    <a:lstStyle/>
                    <a:p>
                      <a:pPr algn="ctr"/>
                      <a:r>
                        <a:rPr lang="en-US" sz="1800" dirty="0" smtClean="0"/>
                        <a:t>35</a:t>
                      </a:r>
                      <a:endParaRPr lang="en-US" sz="1800" dirty="0"/>
                    </a:p>
                  </a:txBody>
                  <a:tcPr/>
                </a:tc>
                <a:extLst>
                  <a:ext uri="{0D108BD9-81ED-4DB2-BD59-A6C34878D82A}">
                    <a16:rowId xmlns:a16="http://schemas.microsoft.com/office/drawing/2014/main" val="2253408875"/>
                  </a:ext>
                </a:extLst>
              </a:tr>
              <a:tr h="370840">
                <a:tc>
                  <a:txBody>
                    <a:bodyPr/>
                    <a:lstStyle/>
                    <a:p>
                      <a:pPr algn="ctr"/>
                      <a:r>
                        <a:rPr lang="en-US" sz="1800" dirty="0" smtClean="0"/>
                        <a:t>5</a:t>
                      </a:r>
                      <a:endParaRPr lang="en-US" sz="1800" dirty="0"/>
                    </a:p>
                  </a:txBody>
                  <a:tcPr/>
                </a:tc>
                <a:tc>
                  <a:txBody>
                    <a:bodyPr/>
                    <a:lstStyle/>
                    <a:p>
                      <a:pPr algn="ctr"/>
                      <a:r>
                        <a:rPr lang="en-US" sz="1800" dirty="0" smtClean="0"/>
                        <a:t>70</a:t>
                      </a:r>
                      <a:endParaRPr lang="en-US" sz="1800" dirty="0"/>
                    </a:p>
                  </a:txBody>
                  <a:tcPr/>
                </a:tc>
                <a:tc>
                  <a:txBody>
                    <a:bodyPr/>
                    <a:lstStyle/>
                    <a:p>
                      <a:pPr algn="ctr"/>
                      <a:r>
                        <a:rPr lang="en-US" sz="1800" dirty="0" smtClean="0"/>
                        <a:t>110</a:t>
                      </a:r>
                      <a:endParaRPr lang="en-US" sz="1800" dirty="0"/>
                    </a:p>
                  </a:txBody>
                  <a:tcPr/>
                </a:tc>
                <a:tc>
                  <a:txBody>
                    <a:bodyPr/>
                    <a:lstStyle/>
                    <a:p>
                      <a:pPr algn="ctr"/>
                      <a:r>
                        <a:rPr lang="en-US" sz="1800" dirty="0" smtClean="0"/>
                        <a:t>15</a:t>
                      </a:r>
                      <a:endParaRPr lang="en-US" sz="1800" dirty="0"/>
                    </a:p>
                  </a:txBody>
                  <a:tcPr/>
                </a:tc>
                <a:extLst>
                  <a:ext uri="{0D108BD9-81ED-4DB2-BD59-A6C34878D82A}">
                    <a16:rowId xmlns:a16="http://schemas.microsoft.com/office/drawing/2014/main" val="3299536901"/>
                  </a:ext>
                </a:extLst>
              </a:tr>
            </a:tbl>
          </a:graphicData>
        </a:graphic>
      </p:graphicFrame>
    </p:spTree>
    <p:extLst>
      <p:ext uri="{BB962C8B-B14F-4D97-AF65-F5344CB8AC3E}">
        <p14:creationId xmlns:p14="http://schemas.microsoft.com/office/powerpoint/2010/main" val="20077232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r>
              <a:rPr lang="en-US" sz="3400" dirty="0">
                <a:latin typeface="+mj-lt"/>
              </a:rPr>
              <a:t>Example 11.16: Finding the Best Location for a Medical Laboratory </a:t>
            </a:r>
            <a:r>
              <a:rPr lang="en-US" sz="2000" b="0" dirty="0" smtClean="0">
                <a:latin typeface="+mj-lt"/>
              </a:rPr>
              <a:t>(2 </a:t>
            </a:r>
            <a:r>
              <a:rPr lang="en-US" sz="2000" b="0" dirty="0">
                <a:latin typeface="+mj-lt"/>
              </a:rPr>
              <a:t>of 3)</a:t>
            </a:r>
            <a:endParaRPr sz="2000" b="0" i="0" u="none" strike="noStrike" cap="none" dirty="0">
              <a:solidFill>
                <a:srgbClr val="007FA3"/>
              </a:solidFill>
              <a:latin typeface="+mj-lt"/>
              <a:sym typeface="Arial"/>
            </a:endParaRPr>
          </a:p>
        </p:txBody>
      </p:sp>
      <p:sp>
        <p:nvSpPr>
          <p:cNvPr id="340" name="Content Placeholder 2"/>
          <p:cNvSpPr txBox="1">
            <a:spLocks noGrp="1"/>
          </p:cNvSpPr>
          <p:nvPr>
            <p:ph type="body" idx="1"/>
          </p:nvPr>
        </p:nvSpPr>
        <p:spPr>
          <a:xfrm>
            <a:off x="457200" y="1600201"/>
            <a:ext cx="8229600" cy="954156"/>
          </a:xfrm>
          <a:prstGeom prst="rect">
            <a:avLst/>
          </a:prstGeom>
          <a:noFill/>
          <a:ln>
            <a:noFill/>
          </a:ln>
        </p:spPr>
        <p:txBody>
          <a:bodyPr spcFirstLastPara="1" wrap="square" lIns="0" tIns="0" rIns="0" bIns="0" anchor="t" anchorCtr="0">
            <a:noAutofit/>
          </a:bodyPr>
          <a:lstStyle/>
          <a:p>
            <a:pPr marL="255600" marR="0" lvl="0" indent="-255600"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Distance between each hospital and the new facility is assumed to be straight </a:t>
            </a:r>
            <a:r>
              <a:rPr lang="en-US" sz="2400" b="0" i="0" u="none" strike="noStrike" cap="none" dirty="0" smtClean="0">
                <a:solidFill>
                  <a:schemeClr val="dk1"/>
                </a:solidFill>
                <a:latin typeface="+mn-lt"/>
                <a:ea typeface="Arial"/>
                <a:cs typeface="Arial"/>
                <a:sym typeface="Arial"/>
              </a:rPr>
              <a:t>line.</a:t>
            </a:r>
            <a:endParaRPr sz="2400" b="0" i="0" u="none" strike="noStrike" cap="none" dirty="0">
              <a:solidFill>
                <a:schemeClr val="dk1"/>
              </a:solidFill>
              <a:latin typeface="+mn-lt"/>
              <a:ea typeface="Arial"/>
              <a:cs typeface="Arial"/>
              <a:sym typeface="Arial"/>
            </a:endParaRPr>
          </a:p>
        </p:txBody>
      </p:sp>
      <p:sp>
        <p:nvSpPr>
          <p:cNvPr id="341" name="Content Placeholder 3"/>
          <p:cNvSpPr txBox="1">
            <a:spLocks noGrp="1"/>
          </p:cNvSpPr>
          <p:nvPr>
            <p:ph type="body" idx="2"/>
          </p:nvPr>
        </p:nvSpPr>
        <p:spPr>
          <a:xfrm>
            <a:off x="457200" y="2624275"/>
            <a:ext cx="1232452" cy="6096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sym typeface="Arial"/>
              </a:rPr>
              <a:t>Define</a:t>
            </a:r>
            <a:endParaRPr sz="2400" dirty="0">
              <a:latin typeface="+mn-lt"/>
            </a:endParaRPr>
          </a:p>
        </p:txBody>
      </p:sp>
      <p:graphicFrame>
        <p:nvGraphicFramePr>
          <p:cNvPr id="5" name="Object 4" descr="(x sub i, y sub i)"/>
          <p:cNvGraphicFramePr>
            <a:graphicFrameLocks noChangeAspect="1"/>
          </p:cNvGraphicFramePr>
          <p:nvPr>
            <p:extLst>
              <p:ext uri="{D42A27DB-BD31-4B8C-83A1-F6EECF244321}">
                <p14:modId xmlns:p14="http://schemas.microsoft.com/office/powerpoint/2010/main" val="3611664547"/>
              </p:ext>
            </p:extLst>
          </p:nvPr>
        </p:nvGraphicFramePr>
        <p:xfrm>
          <a:off x="1769994" y="2841906"/>
          <a:ext cx="901700" cy="381000"/>
        </p:xfrm>
        <a:graphic>
          <a:graphicData uri="http://schemas.openxmlformats.org/presentationml/2006/ole">
            <mc:AlternateContent xmlns:mc="http://schemas.openxmlformats.org/markup-compatibility/2006">
              <mc:Choice xmlns:v="urn:schemas-microsoft-com:vml" Requires="v">
                <p:oleObj spid="_x0000_s20889" name="Equation" r:id="rId4" imgW="901440" imgH="380880" progId="Equation.DSMT4">
                  <p:embed/>
                </p:oleObj>
              </mc:Choice>
              <mc:Fallback>
                <p:oleObj name="Equation" r:id="rId4" imgW="901440" imgH="380880" progId="Equation.DSMT4">
                  <p:embed/>
                  <p:pic>
                    <p:nvPicPr>
                      <p:cNvPr id="0" name=""/>
                      <p:cNvPicPr/>
                      <p:nvPr/>
                    </p:nvPicPr>
                    <p:blipFill>
                      <a:blip r:embed="rId5"/>
                      <a:stretch>
                        <a:fillRect/>
                      </a:stretch>
                    </p:blipFill>
                    <p:spPr>
                      <a:xfrm>
                        <a:off x="1769994" y="2841906"/>
                        <a:ext cx="901700" cy="381000"/>
                      </a:xfrm>
                      <a:prstGeom prst="rect">
                        <a:avLst/>
                      </a:prstGeom>
                    </p:spPr>
                  </p:pic>
                </p:oleObj>
              </mc:Fallback>
            </mc:AlternateContent>
          </a:graphicData>
        </a:graphic>
      </p:graphicFrame>
      <p:sp>
        <p:nvSpPr>
          <p:cNvPr id="343" name="Content Placeholder 4"/>
          <p:cNvSpPr txBox="1">
            <a:spLocks noGrp="1"/>
          </p:cNvSpPr>
          <p:nvPr>
            <p:ph type="body" idx="3"/>
          </p:nvPr>
        </p:nvSpPr>
        <p:spPr>
          <a:xfrm>
            <a:off x="2752036" y="2841906"/>
            <a:ext cx="4253948" cy="39265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ea typeface="Arial"/>
                <a:cs typeface="Arial"/>
                <a:sym typeface="Arial"/>
              </a:rPr>
              <a:t>as the coordinates of hospital </a:t>
            </a:r>
            <a:r>
              <a:rPr lang="en-US" sz="2400" b="0" i="1" u="none" strike="noStrike" cap="none" dirty="0">
                <a:solidFill>
                  <a:schemeClr val="dk1"/>
                </a:solidFill>
                <a:latin typeface="+mn-lt"/>
                <a:ea typeface="Arial"/>
                <a:cs typeface="Arial"/>
                <a:sym typeface="Arial"/>
              </a:rPr>
              <a:t>i</a:t>
            </a:r>
            <a:endParaRPr sz="2400" b="0" i="0" u="none" strike="noStrike" cap="none" dirty="0">
              <a:solidFill>
                <a:schemeClr val="dk1"/>
              </a:solidFill>
              <a:latin typeface="+mn-lt"/>
              <a:ea typeface="Arial"/>
              <a:cs typeface="Arial"/>
              <a:sym typeface="Arial"/>
            </a:endParaRPr>
          </a:p>
        </p:txBody>
      </p:sp>
      <p:graphicFrame>
        <p:nvGraphicFramePr>
          <p:cNvPr id="15" name="Object 14" descr="(x sub c, y sub c)"/>
          <p:cNvGraphicFramePr>
            <a:graphicFrameLocks noChangeAspect="1"/>
          </p:cNvGraphicFramePr>
          <p:nvPr>
            <p:extLst>
              <p:ext uri="{D42A27DB-BD31-4B8C-83A1-F6EECF244321}">
                <p14:modId xmlns:p14="http://schemas.microsoft.com/office/powerpoint/2010/main" val="862921108"/>
              </p:ext>
            </p:extLst>
          </p:nvPr>
        </p:nvGraphicFramePr>
        <p:xfrm>
          <a:off x="1706494" y="3371177"/>
          <a:ext cx="965200" cy="381000"/>
        </p:xfrm>
        <a:graphic>
          <a:graphicData uri="http://schemas.openxmlformats.org/presentationml/2006/ole">
            <mc:AlternateContent xmlns:mc="http://schemas.openxmlformats.org/markup-compatibility/2006">
              <mc:Choice xmlns:v="urn:schemas-microsoft-com:vml" Requires="v">
                <p:oleObj spid="_x0000_s20890" name="Equation" r:id="rId6" imgW="965160" imgH="380880" progId="Equation.DSMT4">
                  <p:embed/>
                </p:oleObj>
              </mc:Choice>
              <mc:Fallback>
                <p:oleObj name="Equation" r:id="rId6" imgW="965160" imgH="380880" progId="Equation.DSMT4">
                  <p:embed/>
                  <p:pic>
                    <p:nvPicPr>
                      <p:cNvPr id="5" name="Object 4"/>
                      <p:cNvPicPr/>
                      <p:nvPr/>
                    </p:nvPicPr>
                    <p:blipFill>
                      <a:blip r:embed="rId7"/>
                      <a:stretch>
                        <a:fillRect/>
                      </a:stretch>
                    </p:blipFill>
                    <p:spPr>
                      <a:xfrm>
                        <a:off x="1706494" y="3371177"/>
                        <a:ext cx="965200" cy="381000"/>
                      </a:xfrm>
                      <a:prstGeom prst="rect">
                        <a:avLst/>
                      </a:prstGeom>
                    </p:spPr>
                  </p:pic>
                </p:oleObj>
              </mc:Fallback>
            </mc:AlternateContent>
          </a:graphicData>
        </a:graphic>
      </p:graphicFrame>
      <p:sp>
        <p:nvSpPr>
          <p:cNvPr id="345" name="Content Placeholder 5"/>
          <p:cNvSpPr txBox="1">
            <a:spLocks noGrp="1"/>
          </p:cNvSpPr>
          <p:nvPr>
            <p:ph type="body" idx="4"/>
          </p:nvPr>
        </p:nvSpPr>
        <p:spPr>
          <a:xfrm>
            <a:off x="2752036" y="3349772"/>
            <a:ext cx="4892585" cy="42381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400" b="0" i="0" u="none" strike="noStrike" cap="none" dirty="0">
                <a:solidFill>
                  <a:schemeClr val="dk1"/>
                </a:solidFill>
                <a:latin typeface="+mn-lt"/>
                <a:ea typeface="Arial"/>
                <a:cs typeface="Arial"/>
                <a:sym typeface="Arial"/>
              </a:rPr>
              <a:t>as the coordinates of the laboratory</a:t>
            </a:r>
            <a:endParaRPr sz="2400" b="0" i="1" u="none" strike="noStrike" cap="none" dirty="0">
              <a:solidFill>
                <a:schemeClr val="dk1"/>
              </a:solidFill>
              <a:latin typeface="+mn-lt"/>
              <a:ea typeface="Arial"/>
              <a:cs typeface="Arial"/>
              <a:sym typeface="Arial"/>
            </a:endParaRPr>
          </a:p>
        </p:txBody>
      </p:sp>
      <p:graphicFrame>
        <p:nvGraphicFramePr>
          <p:cNvPr id="16" name="Table 15"/>
          <p:cNvGraphicFramePr>
            <a:graphicFrameLocks noGrp="1"/>
          </p:cNvGraphicFramePr>
          <p:nvPr>
            <p:extLst>
              <p:ext uri="{D42A27DB-BD31-4B8C-83A1-F6EECF244321}">
                <p14:modId xmlns:p14="http://schemas.microsoft.com/office/powerpoint/2010/main" val="2271010681"/>
              </p:ext>
            </p:extLst>
          </p:nvPr>
        </p:nvGraphicFramePr>
        <p:xfrm>
          <a:off x="457200" y="4039726"/>
          <a:ext cx="4297681" cy="1828800"/>
        </p:xfrm>
        <a:graphic>
          <a:graphicData uri="http://schemas.openxmlformats.org/drawingml/2006/table">
            <a:tbl>
              <a:tblPr firstRow="1" bandRow="1">
                <a:tableStyleId>{5940675A-B579-460E-94D1-54222C63F5DA}</a:tableStyleId>
              </a:tblPr>
              <a:tblGrid>
                <a:gridCol w="871317">
                  <a:extLst>
                    <a:ext uri="{9D8B030D-6E8A-4147-A177-3AD203B41FA5}">
                      <a16:colId xmlns:a16="http://schemas.microsoft.com/office/drawing/2014/main" val="1133229445"/>
                    </a:ext>
                  </a:extLst>
                </a:gridCol>
                <a:gridCol w="1176523">
                  <a:extLst>
                    <a:ext uri="{9D8B030D-6E8A-4147-A177-3AD203B41FA5}">
                      <a16:colId xmlns:a16="http://schemas.microsoft.com/office/drawing/2014/main" val="1995665343"/>
                    </a:ext>
                  </a:extLst>
                </a:gridCol>
                <a:gridCol w="1176523">
                  <a:extLst>
                    <a:ext uri="{9D8B030D-6E8A-4147-A177-3AD203B41FA5}">
                      <a16:colId xmlns:a16="http://schemas.microsoft.com/office/drawing/2014/main" val="3986177859"/>
                    </a:ext>
                  </a:extLst>
                </a:gridCol>
                <a:gridCol w="1073318">
                  <a:extLst>
                    <a:ext uri="{9D8B030D-6E8A-4147-A177-3AD203B41FA5}">
                      <a16:colId xmlns:a16="http://schemas.microsoft.com/office/drawing/2014/main" val="2401962403"/>
                    </a:ext>
                  </a:extLst>
                </a:gridCol>
              </a:tblGrid>
              <a:tr h="423447">
                <a:tc>
                  <a:txBody>
                    <a:bodyPr/>
                    <a:lstStyle/>
                    <a:p>
                      <a:pPr algn="ctr"/>
                      <a:r>
                        <a:rPr lang="en-US" sz="1200" b="1" dirty="0" smtClean="0"/>
                        <a:t>Hospital Location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t>X-Coordinate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t>Y-Coordinate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t>Trips/month</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4977636"/>
                  </a:ext>
                </a:extLst>
              </a:tr>
              <a:tr h="194882">
                <a:tc>
                  <a:txBody>
                    <a:bodyPr/>
                    <a:lstStyle/>
                    <a:p>
                      <a:pPr algn="ctr"/>
                      <a:r>
                        <a:rPr lang="en-US" sz="1200" dirty="0" smtClean="0"/>
                        <a:t>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625523"/>
                  </a:ext>
                </a:extLst>
              </a:tr>
              <a:tr h="194882">
                <a:tc>
                  <a:txBody>
                    <a:bodyPr/>
                    <a:lstStyle/>
                    <a:p>
                      <a:pPr algn="ctr"/>
                      <a:r>
                        <a:rPr lang="en-US" sz="1200" dirty="0" smtClean="0"/>
                        <a:t>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20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80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25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6852978"/>
                  </a:ext>
                </a:extLst>
              </a:tr>
              <a:tr h="194882">
                <a:tc>
                  <a:txBody>
                    <a:bodyPr/>
                    <a:lstStyle/>
                    <a:p>
                      <a:pPr algn="ctr"/>
                      <a:r>
                        <a:rPr lang="en-US" sz="1200" dirty="0" smtClean="0"/>
                        <a:t>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60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30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20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639815"/>
                  </a:ext>
                </a:extLst>
              </a:tr>
              <a:tr h="194882">
                <a:tc>
                  <a:txBody>
                    <a:bodyPr/>
                    <a:lstStyle/>
                    <a:p>
                      <a:pPr algn="ctr"/>
                      <a:r>
                        <a:rPr lang="en-US" sz="1200" dirty="0" smtClean="0"/>
                        <a:t>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100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100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35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3408875"/>
                  </a:ext>
                </a:extLst>
              </a:tr>
              <a:tr h="194882">
                <a:tc>
                  <a:txBody>
                    <a:bodyPr/>
                    <a:lstStyle/>
                    <a:p>
                      <a:pPr algn="ctr"/>
                      <a:r>
                        <a:rPr lang="en-US" sz="1200" dirty="0" smtClean="0"/>
                        <a:t>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70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110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15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9536901"/>
                  </a:ext>
                </a:extLst>
              </a:tr>
            </a:tbl>
          </a:graphicData>
        </a:graphic>
      </p:graphicFrame>
      <p:graphicFrame>
        <p:nvGraphicFramePr>
          <p:cNvPr id="6" name="Object 5" descr="Minimizes 5 the square root of start expression x sub 1 minus x sub c end expression squared + start expression y sub 1 minus y sub c end expression squared"/>
          <p:cNvGraphicFramePr>
            <a:graphicFrameLocks noChangeAspect="1"/>
          </p:cNvGraphicFramePr>
          <p:nvPr>
            <p:extLst>
              <p:ext uri="{D42A27DB-BD31-4B8C-83A1-F6EECF244321}">
                <p14:modId xmlns:p14="http://schemas.microsoft.com/office/powerpoint/2010/main" val="1879055417"/>
              </p:ext>
            </p:extLst>
          </p:nvPr>
        </p:nvGraphicFramePr>
        <p:xfrm>
          <a:off x="4924352" y="3844496"/>
          <a:ext cx="3663058" cy="493305"/>
        </p:xfrm>
        <a:graphic>
          <a:graphicData uri="http://schemas.openxmlformats.org/presentationml/2006/ole">
            <mc:AlternateContent xmlns:mc="http://schemas.openxmlformats.org/markup-compatibility/2006">
              <mc:Choice xmlns:v="urn:schemas-microsoft-com:vml" Requires="v">
                <p:oleObj spid="_x0000_s20891" name="Equation" r:id="rId8" imgW="4431960" imgH="596880" progId="Equation.DSMT4">
                  <p:embed/>
                </p:oleObj>
              </mc:Choice>
              <mc:Fallback>
                <p:oleObj name="Equation" r:id="rId8" imgW="4431960" imgH="596880" progId="Equation.DSMT4">
                  <p:embed/>
                  <p:pic>
                    <p:nvPicPr>
                      <p:cNvPr id="0" name=""/>
                      <p:cNvPicPr/>
                      <p:nvPr/>
                    </p:nvPicPr>
                    <p:blipFill>
                      <a:blip r:embed="rId9"/>
                      <a:stretch>
                        <a:fillRect/>
                      </a:stretch>
                    </p:blipFill>
                    <p:spPr>
                      <a:xfrm>
                        <a:off x="4924352" y="3844496"/>
                        <a:ext cx="3663058" cy="493305"/>
                      </a:xfrm>
                      <a:prstGeom prst="rect">
                        <a:avLst/>
                      </a:prstGeom>
                    </p:spPr>
                  </p:pic>
                </p:oleObj>
              </mc:Fallback>
            </mc:AlternateContent>
          </a:graphicData>
        </a:graphic>
      </p:graphicFrame>
      <p:graphicFrame>
        <p:nvGraphicFramePr>
          <p:cNvPr id="18" name="Object 17" descr="+ 25 the square root of start expression x sub 2 minus x sub c end expression squared + start expression y sub 2 minus y sub c end expression squared"/>
          <p:cNvGraphicFramePr>
            <a:graphicFrameLocks noChangeAspect="1"/>
          </p:cNvGraphicFramePr>
          <p:nvPr>
            <p:extLst>
              <p:ext uri="{D42A27DB-BD31-4B8C-83A1-F6EECF244321}">
                <p14:modId xmlns:p14="http://schemas.microsoft.com/office/powerpoint/2010/main" val="49010722"/>
              </p:ext>
            </p:extLst>
          </p:nvPr>
        </p:nvGraphicFramePr>
        <p:xfrm>
          <a:off x="5944757" y="4378898"/>
          <a:ext cx="2652592" cy="448459"/>
        </p:xfrm>
        <a:graphic>
          <a:graphicData uri="http://schemas.openxmlformats.org/presentationml/2006/ole">
            <mc:AlternateContent xmlns:mc="http://schemas.openxmlformats.org/markup-compatibility/2006">
              <mc:Choice xmlns:v="urn:schemas-microsoft-com:vml" Requires="v">
                <p:oleObj spid="_x0000_s20892" name="Equation" r:id="rId10" imgW="3530520" imgH="596880" progId="Equation.DSMT4">
                  <p:embed/>
                </p:oleObj>
              </mc:Choice>
              <mc:Fallback>
                <p:oleObj name="Equation" r:id="rId10" imgW="3530520" imgH="596880" progId="Equation.DSMT4">
                  <p:embed/>
                  <p:pic>
                    <p:nvPicPr>
                      <p:cNvPr id="6" name="Object 5"/>
                      <p:cNvPicPr/>
                      <p:nvPr/>
                    </p:nvPicPr>
                    <p:blipFill>
                      <a:blip r:embed="rId11"/>
                      <a:stretch>
                        <a:fillRect/>
                      </a:stretch>
                    </p:blipFill>
                    <p:spPr>
                      <a:xfrm>
                        <a:off x="5944757" y="4378898"/>
                        <a:ext cx="2652592" cy="448459"/>
                      </a:xfrm>
                      <a:prstGeom prst="rect">
                        <a:avLst/>
                      </a:prstGeom>
                    </p:spPr>
                  </p:pic>
                </p:oleObj>
              </mc:Fallback>
            </mc:AlternateContent>
          </a:graphicData>
        </a:graphic>
      </p:graphicFrame>
      <p:graphicFrame>
        <p:nvGraphicFramePr>
          <p:cNvPr id="19" name="Object 18" descr="+ 20 the square root of start expression x sub 3 minus x sub c end expression squared + start expression y sub 3 minus y sub c end expression squared"/>
          <p:cNvGraphicFramePr>
            <a:graphicFrameLocks noChangeAspect="1"/>
          </p:cNvGraphicFramePr>
          <p:nvPr>
            <p:extLst>
              <p:ext uri="{D42A27DB-BD31-4B8C-83A1-F6EECF244321}">
                <p14:modId xmlns:p14="http://schemas.microsoft.com/office/powerpoint/2010/main" val="123499391"/>
              </p:ext>
            </p:extLst>
          </p:nvPr>
        </p:nvGraphicFramePr>
        <p:xfrm>
          <a:off x="5944360" y="4868454"/>
          <a:ext cx="2643050" cy="448459"/>
        </p:xfrm>
        <a:graphic>
          <a:graphicData uri="http://schemas.openxmlformats.org/presentationml/2006/ole">
            <mc:AlternateContent xmlns:mc="http://schemas.openxmlformats.org/markup-compatibility/2006">
              <mc:Choice xmlns:v="urn:schemas-microsoft-com:vml" Requires="v">
                <p:oleObj spid="_x0000_s20893" name="Equation" r:id="rId12" imgW="3517560" imgH="596880" progId="Equation.DSMT4">
                  <p:embed/>
                </p:oleObj>
              </mc:Choice>
              <mc:Fallback>
                <p:oleObj name="Equation" r:id="rId12" imgW="3517560" imgH="596880" progId="Equation.DSMT4">
                  <p:embed/>
                  <p:pic>
                    <p:nvPicPr>
                      <p:cNvPr id="18" name="Object 17"/>
                      <p:cNvPicPr/>
                      <p:nvPr/>
                    </p:nvPicPr>
                    <p:blipFill>
                      <a:blip r:embed="rId13"/>
                      <a:stretch>
                        <a:fillRect/>
                      </a:stretch>
                    </p:blipFill>
                    <p:spPr>
                      <a:xfrm>
                        <a:off x="5944360" y="4868454"/>
                        <a:ext cx="2643050" cy="448459"/>
                      </a:xfrm>
                      <a:prstGeom prst="rect">
                        <a:avLst/>
                      </a:prstGeom>
                    </p:spPr>
                  </p:pic>
                </p:oleObj>
              </mc:Fallback>
            </mc:AlternateContent>
          </a:graphicData>
        </a:graphic>
      </p:graphicFrame>
      <p:graphicFrame>
        <p:nvGraphicFramePr>
          <p:cNvPr id="20" name="Object 19" descr="+ 35 the square root of start expression x sub 4 minus x sub c end expression squared + start expression y sub 4 minus y sub c end expression squared"/>
          <p:cNvGraphicFramePr>
            <a:graphicFrameLocks noChangeAspect="1"/>
          </p:cNvGraphicFramePr>
          <p:nvPr>
            <p:extLst>
              <p:ext uri="{D42A27DB-BD31-4B8C-83A1-F6EECF244321}">
                <p14:modId xmlns:p14="http://schemas.microsoft.com/office/powerpoint/2010/main" val="3389987395"/>
              </p:ext>
            </p:extLst>
          </p:nvPr>
        </p:nvGraphicFramePr>
        <p:xfrm>
          <a:off x="5944757" y="5358010"/>
          <a:ext cx="2652592" cy="448459"/>
        </p:xfrm>
        <a:graphic>
          <a:graphicData uri="http://schemas.openxmlformats.org/presentationml/2006/ole">
            <mc:AlternateContent xmlns:mc="http://schemas.openxmlformats.org/markup-compatibility/2006">
              <mc:Choice xmlns:v="urn:schemas-microsoft-com:vml" Requires="v">
                <p:oleObj spid="_x0000_s20894" name="Equation" r:id="rId14" imgW="3530520" imgH="596880" progId="Equation.DSMT4">
                  <p:embed/>
                </p:oleObj>
              </mc:Choice>
              <mc:Fallback>
                <p:oleObj name="Equation" r:id="rId14" imgW="3530520" imgH="596880" progId="Equation.DSMT4">
                  <p:embed/>
                  <p:pic>
                    <p:nvPicPr>
                      <p:cNvPr id="19" name="Object 18"/>
                      <p:cNvPicPr/>
                      <p:nvPr/>
                    </p:nvPicPr>
                    <p:blipFill>
                      <a:blip r:embed="rId15"/>
                      <a:stretch>
                        <a:fillRect/>
                      </a:stretch>
                    </p:blipFill>
                    <p:spPr>
                      <a:xfrm>
                        <a:off x="5944757" y="5358010"/>
                        <a:ext cx="2652592" cy="448459"/>
                      </a:xfrm>
                      <a:prstGeom prst="rect">
                        <a:avLst/>
                      </a:prstGeom>
                    </p:spPr>
                  </p:pic>
                </p:oleObj>
              </mc:Fallback>
            </mc:AlternateContent>
          </a:graphicData>
        </a:graphic>
      </p:graphicFrame>
      <p:graphicFrame>
        <p:nvGraphicFramePr>
          <p:cNvPr id="21" name="Object 20" descr="+ 15 the square root of start expression x sub 5 minus x sub c end expression squared + start expression y sub 5 minus y sub c end expression squared."/>
          <p:cNvGraphicFramePr>
            <a:graphicFrameLocks noChangeAspect="1"/>
          </p:cNvGraphicFramePr>
          <p:nvPr>
            <p:extLst>
              <p:ext uri="{D42A27DB-BD31-4B8C-83A1-F6EECF244321}">
                <p14:modId xmlns:p14="http://schemas.microsoft.com/office/powerpoint/2010/main" val="1876062171"/>
              </p:ext>
            </p:extLst>
          </p:nvPr>
        </p:nvGraphicFramePr>
        <p:xfrm>
          <a:off x="5944360" y="5847566"/>
          <a:ext cx="2643050" cy="448459"/>
        </p:xfrm>
        <a:graphic>
          <a:graphicData uri="http://schemas.openxmlformats.org/presentationml/2006/ole">
            <mc:AlternateContent xmlns:mc="http://schemas.openxmlformats.org/markup-compatibility/2006">
              <mc:Choice xmlns:v="urn:schemas-microsoft-com:vml" Requires="v">
                <p:oleObj spid="_x0000_s20895" name="Equation" r:id="rId16" imgW="3517560" imgH="596880" progId="Equation.DSMT4">
                  <p:embed/>
                </p:oleObj>
              </mc:Choice>
              <mc:Fallback>
                <p:oleObj name="Equation" r:id="rId16" imgW="3517560" imgH="596880" progId="Equation.DSMT4">
                  <p:embed/>
                  <p:pic>
                    <p:nvPicPr>
                      <p:cNvPr id="20" name="Object 19"/>
                      <p:cNvPicPr/>
                      <p:nvPr/>
                    </p:nvPicPr>
                    <p:blipFill>
                      <a:blip r:embed="rId17"/>
                      <a:stretch>
                        <a:fillRect/>
                      </a:stretch>
                    </p:blipFill>
                    <p:spPr>
                      <a:xfrm>
                        <a:off x="5944360" y="5847566"/>
                        <a:ext cx="2643050" cy="448459"/>
                      </a:xfrm>
                      <a:prstGeom prst="rect">
                        <a:avLst/>
                      </a:prstGeom>
                    </p:spPr>
                  </p:pic>
                </p:oleObj>
              </mc:Fallback>
            </mc:AlternateContent>
          </a:graphicData>
        </a:graphic>
      </p:graphicFrame>
    </p:spTree>
    <p:extLst>
      <p:ext uri="{BB962C8B-B14F-4D97-AF65-F5344CB8AC3E}">
        <p14:creationId xmlns:p14="http://schemas.microsoft.com/office/powerpoint/2010/main" val="4149610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r>
              <a:rPr lang="en-US" sz="3400" dirty="0">
                <a:latin typeface="+mj-lt"/>
              </a:rPr>
              <a:t>Example 11.16: Finding the Best Location for a Medical Laboratory </a:t>
            </a:r>
            <a:r>
              <a:rPr lang="en-US" sz="2000" b="0" dirty="0" smtClean="0">
                <a:latin typeface="+mj-lt"/>
              </a:rPr>
              <a:t>(3 </a:t>
            </a:r>
            <a:r>
              <a:rPr lang="en-US" sz="2000" b="0" dirty="0">
                <a:latin typeface="+mj-lt"/>
              </a:rPr>
              <a:t>of 3)</a:t>
            </a:r>
            <a:endParaRPr sz="2000" b="0" i="0" u="none" strike="noStrike" cap="none" dirty="0">
              <a:solidFill>
                <a:srgbClr val="007FA3"/>
              </a:solidFill>
              <a:latin typeface="+mj-lt"/>
              <a:sym typeface="Arial"/>
            </a:endParaRPr>
          </a:p>
        </p:txBody>
      </p:sp>
      <p:pic>
        <p:nvPicPr>
          <p:cNvPr id="3" name="Picture 2" descr="An Excel sheet for laboratory location model. The sheet has 2 tables and a graph. The first table titled, data, has 6 rows and 3 columns. The columns have the following headings from left to right. Location, X coordinate, Y coordinate, and trips per month. The row entries are as follows. Row 1. 1, 0, 0, 5. Row 2. 2, 20, 80, 25. Row 3. 3, 60, 30, 20. Row 4. 4, 100, 100, 35. Row 5. 5, 70, 110, 15. Row 6. Lab location, X coordinate, 40, Y coordinate, 60. The second table has 6 rows and 2 columns. The columns have the following headings from left to right. Location, Distance, and Weighted distance. The row entries are as follows. Row 1. 1, 72.11, 360.56. Row 2. 2, 28.28, 707.11. Row 3. 3, 36.06, 721.11. Row 4. 4, 72.11, 2523.89. Row 5. 5, 58.31, 874.64. Row 6. Blank, total, 5187.3. The graph plots y coordinate versus X coordinate. The points plotted for sequencing jobs are as follows. Location 1 has (0, 0), location 2 has (20, 80), location 3 has (60, 30), location 4 has (100, 100), and location 5 has (70, 110). All values estimated."/>
          <p:cNvPicPr>
            <a:picLocks noChangeAspect="1"/>
          </p:cNvPicPr>
          <p:nvPr/>
        </p:nvPicPr>
        <p:blipFill>
          <a:blip r:embed="rId3"/>
          <a:stretch>
            <a:fillRect/>
          </a:stretch>
        </p:blipFill>
        <p:spPr>
          <a:xfrm>
            <a:off x="709016" y="1921494"/>
            <a:ext cx="7725966" cy="3015010"/>
          </a:xfrm>
          <a:prstGeom prst="rect">
            <a:avLst/>
          </a:prstGeom>
        </p:spPr>
      </p:pic>
    </p:spTree>
    <p:extLst>
      <p:ext uri="{BB962C8B-B14F-4D97-AF65-F5344CB8AC3E}">
        <p14:creationId xmlns:p14="http://schemas.microsoft.com/office/powerpoint/2010/main" val="19150723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Job Sequencing</a:t>
            </a:r>
            <a:endParaRPr sz="3600" b="1" i="0" u="none" strike="noStrike" cap="none" dirty="0">
              <a:solidFill>
                <a:srgbClr val="007FA3"/>
              </a:solidFill>
              <a:latin typeface="+mj-lt"/>
              <a:ea typeface="Arial"/>
              <a:cs typeface="Arial"/>
              <a:sym typeface="Arial"/>
            </a:endParaRPr>
          </a:p>
        </p:txBody>
      </p:sp>
      <p:sp>
        <p:nvSpPr>
          <p:cNvPr id="607" name="Content Placeholder 2"/>
          <p:cNvSpPr txBox="1">
            <a:spLocks noGrp="1"/>
          </p:cNvSpPr>
          <p:nvPr>
            <p:ph type="body" idx="1"/>
          </p:nvPr>
        </p:nvSpPr>
        <p:spPr>
          <a:xfrm>
            <a:off x="457200" y="1600201"/>
            <a:ext cx="8229600" cy="102373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0" i="0" u="none" strike="noStrike" cap="none" dirty="0">
                <a:solidFill>
                  <a:schemeClr val="dk1"/>
                </a:solidFill>
                <a:latin typeface="+mn-lt"/>
                <a:ea typeface="Arial"/>
                <a:cs typeface="Arial"/>
                <a:sym typeface="Arial"/>
              </a:rPr>
              <a:t>Job-sequencing problems involve finding an optimal sequence by which to process jobs.</a:t>
            </a:r>
            <a:endParaRPr sz="2600" b="0" i="0" u="none" strike="noStrike" cap="none" dirty="0">
              <a:solidFill>
                <a:schemeClr val="dk1"/>
              </a:solidFill>
              <a:latin typeface="+mn-lt"/>
              <a:ea typeface="Arial"/>
              <a:cs typeface="Arial"/>
              <a:sym typeface="Arial"/>
            </a:endParaRPr>
          </a:p>
        </p:txBody>
      </p:sp>
      <p:sp>
        <p:nvSpPr>
          <p:cNvPr id="608" name="Content Placeholder 3"/>
          <p:cNvSpPr txBox="1">
            <a:spLocks noGrp="1"/>
          </p:cNvSpPr>
          <p:nvPr>
            <p:ph type="body" idx="2"/>
          </p:nvPr>
        </p:nvSpPr>
        <p:spPr>
          <a:xfrm>
            <a:off x="457200" y="2746850"/>
            <a:ext cx="1818862" cy="632455"/>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ct val="100000"/>
              <a:buFont typeface="Arial"/>
              <a:buChar char="•"/>
            </a:pPr>
            <a:r>
              <a:rPr lang="en-US" sz="2600" b="1" i="0" u="none" strike="noStrike" cap="none" dirty="0">
                <a:solidFill>
                  <a:schemeClr val="dk1"/>
                </a:solidFill>
                <a:latin typeface="+mn-lt"/>
                <a:ea typeface="Arial"/>
                <a:cs typeface="Arial"/>
                <a:sym typeface="Arial"/>
              </a:rPr>
              <a:t>Lateness</a:t>
            </a:r>
            <a:endParaRPr sz="2600" b="0" i="0" u="none" strike="noStrike" cap="none" dirty="0">
              <a:solidFill>
                <a:schemeClr val="dk1"/>
              </a:solidFill>
              <a:latin typeface="+mn-lt"/>
              <a:ea typeface="Arial"/>
              <a:cs typeface="Arial"/>
              <a:sym typeface="Arial"/>
            </a:endParaRPr>
          </a:p>
        </p:txBody>
      </p:sp>
      <p:graphicFrame>
        <p:nvGraphicFramePr>
          <p:cNvPr id="3" name="Object 2" descr="Left parenthesis L sub i right parenthesis"/>
          <p:cNvGraphicFramePr>
            <a:graphicFrameLocks noChangeAspect="1"/>
          </p:cNvGraphicFramePr>
          <p:nvPr>
            <p:extLst>
              <p:ext uri="{D42A27DB-BD31-4B8C-83A1-F6EECF244321}">
                <p14:modId xmlns:p14="http://schemas.microsoft.com/office/powerpoint/2010/main" val="3427532714"/>
              </p:ext>
            </p:extLst>
          </p:nvPr>
        </p:nvGraphicFramePr>
        <p:xfrm>
          <a:off x="2365513" y="2957275"/>
          <a:ext cx="520700" cy="431800"/>
        </p:xfrm>
        <a:graphic>
          <a:graphicData uri="http://schemas.openxmlformats.org/presentationml/2006/ole">
            <mc:AlternateContent xmlns:mc="http://schemas.openxmlformats.org/markup-compatibility/2006">
              <mc:Choice xmlns:v="urn:schemas-microsoft-com:vml" Requires="v">
                <p:oleObj spid="_x0000_s22642" name="Equation" r:id="rId4" imgW="520560" imgH="431640" progId="Equation.DSMT4">
                  <p:embed/>
                </p:oleObj>
              </mc:Choice>
              <mc:Fallback>
                <p:oleObj name="Equation" r:id="rId4" imgW="520560" imgH="431640" progId="Equation.DSMT4">
                  <p:embed/>
                  <p:pic>
                    <p:nvPicPr>
                      <p:cNvPr id="0" name=""/>
                      <p:cNvPicPr/>
                      <p:nvPr/>
                    </p:nvPicPr>
                    <p:blipFill>
                      <a:blip r:embed="rId5"/>
                      <a:stretch>
                        <a:fillRect/>
                      </a:stretch>
                    </p:blipFill>
                    <p:spPr>
                      <a:xfrm>
                        <a:off x="2365513" y="2957275"/>
                        <a:ext cx="520700" cy="431800"/>
                      </a:xfrm>
                      <a:prstGeom prst="rect">
                        <a:avLst/>
                      </a:prstGeom>
                    </p:spPr>
                  </p:pic>
                </p:oleObj>
              </mc:Fallback>
            </mc:AlternateContent>
          </a:graphicData>
        </a:graphic>
      </p:graphicFrame>
      <p:sp>
        <p:nvSpPr>
          <p:cNvPr id="610" name="Content Placeholder 4"/>
          <p:cNvSpPr txBox="1">
            <a:spLocks noGrp="1"/>
          </p:cNvSpPr>
          <p:nvPr>
            <p:ph type="body" idx="3"/>
          </p:nvPr>
        </p:nvSpPr>
        <p:spPr>
          <a:xfrm>
            <a:off x="3005483" y="2957275"/>
            <a:ext cx="5512352" cy="42203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600" b="0" i="0" u="none" strike="noStrike" cap="none" dirty="0">
                <a:solidFill>
                  <a:schemeClr val="dk1"/>
                </a:solidFill>
                <a:latin typeface="+mn-lt"/>
                <a:ea typeface="Arial"/>
                <a:cs typeface="Arial"/>
                <a:sym typeface="Arial"/>
              </a:rPr>
              <a:t>is the difference between completion</a:t>
            </a:r>
            <a:endParaRPr sz="2600" b="0" i="0" u="none" strike="noStrike" cap="none" dirty="0">
              <a:solidFill>
                <a:schemeClr val="dk1"/>
              </a:solidFill>
              <a:latin typeface="+mn-lt"/>
              <a:ea typeface="Arial"/>
              <a:cs typeface="Arial"/>
              <a:sym typeface="Arial"/>
            </a:endParaRPr>
          </a:p>
        </p:txBody>
      </p:sp>
      <p:sp>
        <p:nvSpPr>
          <p:cNvPr id="611" name="Content Placeholder 5"/>
          <p:cNvSpPr txBox="1">
            <a:spLocks noGrp="1"/>
          </p:cNvSpPr>
          <p:nvPr>
            <p:ph type="body" idx="4"/>
          </p:nvPr>
        </p:nvSpPr>
        <p:spPr>
          <a:xfrm>
            <a:off x="730525" y="3452360"/>
            <a:ext cx="720587" cy="41396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600" b="0" i="0" u="none" strike="noStrike" cap="none" dirty="0">
                <a:solidFill>
                  <a:schemeClr val="dk1"/>
                </a:solidFill>
                <a:latin typeface="+mn-lt"/>
                <a:ea typeface="Arial"/>
                <a:cs typeface="Arial"/>
                <a:sym typeface="Arial"/>
              </a:rPr>
              <a:t>time</a:t>
            </a:r>
            <a:endParaRPr sz="2600" b="0" i="0" u="none" strike="noStrike" cap="none" dirty="0">
              <a:solidFill>
                <a:schemeClr val="dk1"/>
              </a:solidFill>
              <a:latin typeface="+mn-lt"/>
              <a:ea typeface="Arial"/>
              <a:cs typeface="Arial"/>
              <a:sym typeface="Arial"/>
            </a:endParaRPr>
          </a:p>
        </p:txBody>
      </p:sp>
      <p:graphicFrame>
        <p:nvGraphicFramePr>
          <p:cNvPr id="19" name="Object 18" descr="Left parenthesis C sub i right parenthesis"/>
          <p:cNvGraphicFramePr>
            <a:graphicFrameLocks noChangeAspect="1"/>
          </p:cNvGraphicFramePr>
          <p:nvPr>
            <p:extLst>
              <p:ext uri="{D42A27DB-BD31-4B8C-83A1-F6EECF244321}">
                <p14:modId xmlns:p14="http://schemas.microsoft.com/office/powerpoint/2010/main" val="2559835472"/>
              </p:ext>
            </p:extLst>
          </p:nvPr>
        </p:nvGraphicFramePr>
        <p:xfrm>
          <a:off x="1531592" y="3465513"/>
          <a:ext cx="546100" cy="431800"/>
        </p:xfrm>
        <a:graphic>
          <a:graphicData uri="http://schemas.openxmlformats.org/presentationml/2006/ole">
            <mc:AlternateContent xmlns:mc="http://schemas.openxmlformats.org/markup-compatibility/2006">
              <mc:Choice xmlns:v="urn:schemas-microsoft-com:vml" Requires="v">
                <p:oleObj spid="_x0000_s22643" name="Equation" r:id="rId6" imgW="545760" imgH="431640" progId="Equation.DSMT4">
                  <p:embed/>
                </p:oleObj>
              </mc:Choice>
              <mc:Fallback>
                <p:oleObj name="Equation" r:id="rId6" imgW="545760" imgH="431640" progId="Equation.DSMT4">
                  <p:embed/>
                  <p:pic>
                    <p:nvPicPr>
                      <p:cNvPr id="3" name="Object 2"/>
                      <p:cNvPicPr/>
                      <p:nvPr/>
                    </p:nvPicPr>
                    <p:blipFill>
                      <a:blip r:embed="rId7"/>
                      <a:stretch>
                        <a:fillRect/>
                      </a:stretch>
                    </p:blipFill>
                    <p:spPr>
                      <a:xfrm>
                        <a:off x="1531592" y="3465513"/>
                        <a:ext cx="546100" cy="431800"/>
                      </a:xfrm>
                      <a:prstGeom prst="rect">
                        <a:avLst/>
                      </a:prstGeom>
                    </p:spPr>
                  </p:pic>
                </p:oleObj>
              </mc:Fallback>
            </mc:AlternateContent>
          </a:graphicData>
        </a:graphic>
      </p:graphicFrame>
      <p:sp>
        <p:nvSpPr>
          <p:cNvPr id="613" name="Content Placeholder 6"/>
          <p:cNvSpPr txBox="1">
            <a:spLocks noGrp="1"/>
          </p:cNvSpPr>
          <p:nvPr>
            <p:ph type="body" idx="5"/>
          </p:nvPr>
        </p:nvSpPr>
        <p:spPr>
          <a:xfrm>
            <a:off x="2158172" y="3452360"/>
            <a:ext cx="2070847" cy="38429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600" b="0" i="0" u="none" strike="noStrike" cap="none" dirty="0">
                <a:solidFill>
                  <a:schemeClr val="dk1"/>
                </a:solidFill>
                <a:latin typeface="+mn-lt"/>
                <a:sym typeface="Arial"/>
              </a:rPr>
              <a:t>and due date</a:t>
            </a:r>
            <a:endParaRPr sz="2600" dirty="0">
              <a:latin typeface="+mn-lt"/>
            </a:endParaRPr>
          </a:p>
        </p:txBody>
      </p:sp>
      <p:graphicFrame>
        <p:nvGraphicFramePr>
          <p:cNvPr id="20" name="Object 19" descr="Left parenthesis D sub i right parenthesis colon"/>
          <p:cNvGraphicFramePr>
            <a:graphicFrameLocks noChangeAspect="1"/>
          </p:cNvGraphicFramePr>
          <p:nvPr>
            <p:extLst>
              <p:ext uri="{D42A27DB-BD31-4B8C-83A1-F6EECF244321}">
                <p14:modId xmlns:p14="http://schemas.microsoft.com/office/powerpoint/2010/main" val="2181489102"/>
              </p:ext>
            </p:extLst>
          </p:nvPr>
        </p:nvGraphicFramePr>
        <p:xfrm>
          <a:off x="4299847" y="3465513"/>
          <a:ext cx="685800" cy="431800"/>
        </p:xfrm>
        <a:graphic>
          <a:graphicData uri="http://schemas.openxmlformats.org/presentationml/2006/ole">
            <mc:AlternateContent xmlns:mc="http://schemas.openxmlformats.org/markup-compatibility/2006">
              <mc:Choice xmlns:v="urn:schemas-microsoft-com:vml" Requires="v">
                <p:oleObj spid="_x0000_s22644" name="Equation" r:id="rId8" imgW="685800" imgH="431640" progId="Equation.DSMT4">
                  <p:embed/>
                </p:oleObj>
              </mc:Choice>
              <mc:Fallback>
                <p:oleObj name="Equation" r:id="rId8" imgW="685800" imgH="431640" progId="Equation.DSMT4">
                  <p:embed/>
                  <p:pic>
                    <p:nvPicPr>
                      <p:cNvPr id="19" name="Object 18"/>
                      <p:cNvPicPr/>
                      <p:nvPr/>
                    </p:nvPicPr>
                    <p:blipFill>
                      <a:blip r:embed="rId9"/>
                      <a:stretch>
                        <a:fillRect/>
                      </a:stretch>
                    </p:blipFill>
                    <p:spPr>
                      <a:xfrm>
                        <a:off x="4299847" y="3465513"/>
                        <a:ext cx="685800" cy="431800"/>
                      </a:xfrm>
                      <a:prstGeom prst="rect">
                        <a:avLst/>
                      </a:prstGeom>
                    </p:spPr>
                  </p:pic>
                </p:oleObj>
              </mc:Fallback>
            </mc:AlternateContent>
          </a:graphicData>
        </a:graphic>
      </p:graphicFrame>
      <p:graphicFrame>
        <p:nvGraphicFramePr>
          <p:cNvPr id="4" name="Object 3" descr="L sub i = C sub i minus D sub i. This equation is labled, 11.9"/>
          <p:cNvGraphicFramePr>
            <a:graphicFrameLocks noChangeAspect="1"/>
          </p:cNvGraphicFramePr>
          <p:nvPr>
            <p:extLst>
              <p:ext uri="{D42A27DB-BD31-4B8C-83A1-F6EECF244321}">
                <p14:modId xmlns:p14="http://schemas.microsoft.com/office/powerpoint/2010/main" val="391596762"/>
              </p:ext>
            </p:extLst>
          </p:nvPr>
        </p:nvGraphicFramePr>
        <p:xfrm>
          <a:off x="2538413" y="3983038"/>
          <a:ext cx="4065587" cy="476250"/>
        </p:xfrm>
        <a:graphic>
          <a:graphicData uri="http://schemas.openxmlformats.org/presentationml/2006/ole">
            <mc:AlternateContent xmlns:mc="http://schemas.openxmlformats.org/markup-compatibility/2006">
              <mc:Choice xmlns:v="urn:schemas-microsoft-com:vml" Requires="v">
                <p:oleObj spid="_x0000_s22645" name="Equation" r:id="rId10" imgW="3695400" imgH="431640" progId="Equation.DSMT4">
                  <p:embed/>
                </p:oleObj>
              </mc:Choice>
              <mc:Fallback>
                <p:oleObj name="Equation" r:id="rId10" imgW="3695400" imgH="431640" progId="Equation.DSMT4">
                  <p:embed/>
                  <p:pic>
                    <p:nvPicPr>
                      <p:cNvPr id="0" name=""/>
                      <p:cNvPicPr/>
                      <p:nvPr/>
                    </p:nvPicPr>
                    <p:blipFill>
                      <a:blip r:embed="rId11"/>
                      <a:stretch>
                        <a:fillRect/>
                      </a:stretch>
                    </p:blipFill>
                    <p:spPr>
                      <a:xfrm>
                        <a:off x="2538413" y="3983038"/>
                        <a:ext cx="4065587" cy="476250"/>
                      </a:xfrm>
                      <a:prstGeom prst="rect">
                        <a:avLst/>
                      </a:prstGeom>
                    </p:spPr>
                  </p:pic>
                </p:oleObj>
              </mc:Fallback>
            </mc:AlternateContent>
          </a:graphicData>
        </a:graphic>
      </p:graphicFrame>
      <p:sp>
        <p:nvSpPr>
          <p:cNvPr id="616" name="Content Placeholder 7"/>
          <p:cNvSpPr txBox="1">
            <a:spLocks noGrp="1"/>
          </p:cNvSpPr>
          <p:nvPr>
            <p:ph type="body" idx="6"/>
          </p:nvPr>
        </p:nvSpPr>
        <p:spPr>
          <a:xfrm>
            <a:off x="457200" y="4544709"/>
            <a:ext cx="1908313" cy="613700"/>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600" b="1" i="0" u="none" strike="noStrike" cap="none" dirty="0">
                <a:solidFill>
                  <a:schemeClr val="dk1"/>
                </a:solidFill>
                <a:latin typeface="+mn-lt"/>
                <a:ea typeface="Arial"/>
                <a:cs typeface="Arial"/>
                <a:sym typeface="Arial"/>
              </a:rPr>
              <a:t>Tardiness</a:t>
            </a:r>
            <a:endParaRPr sz="2600" b="0" i="0" u="none" strike="noStrike" cap="none" dirty="0">
              <a:solidFill>
                <a:schemeClr val="dk1"/>
              </a:solidFill>
              <a:latin typeface="+mn-lt"/>
              <a:ea typeface="Arial"/>
              <a:cs typeface="Arial"/>
              <a:sym typeface="Arial"/>
            </a:endParaRPr>
          </a:p>
        </p:txBody>
      </p:sp>
      <p:graphicFrame>
        <p:nvGraphicFramePr>
          <p:cNvPr id="22" name="Object 21" descr="Left parenthesis T sub i right parenthesis"/>
          <p:cNvGraphicFramePr>
            <a:graphicFrameLocks noChangeAspect="1"/>
          </p:cNvGraphicFramePr>
          <p:nvPr>
            <p:extLst>
              <p:ext uri="{D42A27DB-BD31-4B8C-83A1-F6EECF244321}">
                <p14:modId xmlns:p14="http://schemas.microsoft.com/office/powerpoint/2010/main" val="499806809"/>
              </p:ext>
            </p:extLst>
          </p:nvPr>
        </p:nvGraphicFramePr>
        <p:xfrm>
          <a:off x="2453724" y="4729163"/>
          <a:ext cx="495300" cy="431800"/>
        </p:xfrm>
        <a:graphic>
          <a:graphicData uri="http://schemas.openxmlformats.org/presentationml/2006/ole">
            <mc:AlternateContent xmlns:mc="http://schemas.openxmlformats.org/markup-compatibility/2006">
              <mc:Choice xmlns:v="urn:schemas-microsoft-com:vml" Requires="v">
                <p:oleObj spid="_x0000_s22646" name="Equation" r:id="rId12" imgW="495000" imgH="431640" progId="Equation.DSMT4">
                  <p:embed/>
                </p:oleObj>
              </mc:Choice>
              <mc:Fallback>
                <p:oleObj name="Equation" r:id="rId12" imgW="495000" imgH="431640" progId="Equation.DSMT4">
                  <p:embed/>
                  <p:pic>
                    <p:nvPicPr>
                      <p:cNvPr id="3" name="Object 2"/>
                      <p:cNvPicPr/>
                      <p:nvPr/>
                    </p:nvPicPr>
                    <p:blipFill>
                      <a:blip r:embed="rId13"/>
                      <a:stretch>
                        <a:fillRect/>
                      </a:stretch>
                    </p:blipFill>
                    <p:spPr>
                      <a:xfrm>
                        <a:off x="2453724" y="4729163"/>
                        <a:ext cx="495300" cy="431800"/>
                      </a:xfrm>
                      <a:prstGeom prst="rect">
                        <a:avLst/>
                      </a:prstGeom>
                    </p:spPr>
                  </p:pic>
                </p:oleObj>
              </mc:Fallback>
            </mc:AlternateContent>
          </a:graphicData>
        </a:graphic>
      </p:graphicFrame>
      <p:sp>
        <p:nvSpPr>
          <p:cNvPr id="618" name="Content Placeholder 8"/>
          <p:cNvSpPr txBox="1">
            <a:spLocks noGrp="1"/>
          </p:cNvSpPr>
          <p:nvPr>
            <p:ph type="body" idx="7"/>
          </p:nvPr>
        </p:nvSpPr>
        <p:spPr>
          <a:xfrm>
            <a:off x="3037235" y="4753524"/>
            <a:ext cx="4645724" cy="39494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600" b="0" i="0" u="none" strike="noStrike" cap="none" dirty="0">
                <a:solidFill>
                  <a:schemeClr val="dk1"/>
                </a:solidFill>
                <a:latin typeface="+mn-lt"/>
                <a:sym typeface="Arial"/>
              </a:rPr>
              <a:t>is the amount of time by which</a:t>
            </a:r>
            <a:endParaRPr sz="2600" dirty="0">
              <a:latin typeface="+mn-lt"/>
            </a:endParaRPr>
          </a:p>
        </p:txBody>
      </p:sp>
      <p:sp>
        <p:nvSpPr>
          <p:cNvPr id="619" name="Content Placeholder 9"/>
          <p:cNvSpPr txBox="1">
            <a:spLocks noGrp="1"/>
          </p:cNvSpPr>
          <p:nvPr>
            <p:ph type="body" idx="8"/>
          </p:nvPr>
        </p:nvSpPr>
        <p:spPr>
          <a:xfrm>
            <a:off x="730525" y="5218272"/>
            <a:ext cx="5441783" cy="42159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7FA3"/>
              </a:buClr>
              <a:buSzPts val="2700"/>
              <a:buFont typeface="Arial"/>
              <a:buNone/>
            </a:pPr>
            <a:r>
              <a:rPr lang="en-US" sz="2600" b="0" i="0" u="none" strike="noStrike" cap="none" dirty="0">
                <a:solidFill>
                  <a:schemeClr val="dk1"/>
                </a:solidFill>
                <a:latin typeface="+mn-lt"/>
                <a:sym typeface="Arial"/>
              </a:rPr>
              <a:t>completion time exceeds due date:</a:t>
            </a:r>
            <a:endParaRPr sz="2600" dirty="0">
              <a:latin typeface="+mn-lt"/>
            </a:endParaRPr>
          </a:p>
        </p:txBody>
      </p:sp>
      <p:graphicFrame>
        <p:nvGraphicFramePr>
          <p:cNvPr id="5" name="Object 4" descr="T sub I = max left brace 0, L right brace . This equation is labled, 11.10"/>
          <p:cNvGraphicFramePr>
            <a:graphicFrameLocks noChangeAspect="1"/>
          </p:cNvGraphicFramePr>
          <p:nvPr>
            <p:extLst>
              <p:ext uri="{D42A27DB-BD31-4B8C-83A1-F6EECF244321}">
                <p14:modId xmlns:p14="http://schemas.microsoft.com/office/powerpoint/2010/main" val="2298006810"/>
              </p:ext>
            </p:extLst>
          </p:nvPr>
        </p:nvGraphicFramePr>
        <p:xfrm>
          <a:off x="2570163" y="5710238"/>
          <a:ext cx="3994150" cy="474662"/>
        </p:xfrm>
        <a:graphic>
          <a:graphicData uri="http://schemas.openxmlformats.org/presentationml/2006/ole">
            <mc:AlternateContent xmlns:mc="http://schemas.openxmlformats.org/markup-compatibility/2006">
              <mc:Choice xmlns:v="urn:schemas-microsoft-com:vml" Requires="v">
                <p:oleObj spid="_x0000_s22647" name="Equation" r:id="rId14" imgW="3632040" imgH="431640" progId="Equation.DSMT4">
                  <p:embed/>
                </p:oleObj>
              </mc:Choice>
              <mc:Fallback>
                <p:oleObj name="Equation" r:id="rId14" imgW="3632040" imgH="431640" progId="Equation.DSMT4">
                  <p:embed/>
                  <p:pic>
                    <p:nvPicPr>
                      <p:cNvPr id="0" name=""/>
                      <p:cNvPicPr/>
                      <p:nvPr/>
                    </p:nvPicPr>
                    <p:blipFill>
                      <a:blip r:embed="rId15"/>
                      <a:stretch>
                        <a:fillRect/>
                      </a:stretch>
                    </p:blipFill>
                    <p:spPr>
                      <a:xfrm>
                        <a:off x="2570163" y="5710238"/>
                        <a:ext cx="3994150" cy="474662"/>
                      </a:xfrm>
                      <a:prstGeom prst="rect">
                        <a:avLst/>
                      </a:prstGeom>
                    </p:spPr>
                  </p:pic>
                </p:oleObj>
              </mc:Fallback>
            </mc:AlternateContent>
          </a:graphicData>
        </a:graphic>
      </p:graphicFrame>
    </p:spTree>
    <p:extLst>
      <p:ext uri="{BB962C8B-B14F-4D97-AF65-F5344CB8AC3E}">
        <p14:creationId xmlns:p14="http://schemas.microsoft.com/office/powerpoint/2010/main" val="13332001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Sequencing Rules</a:t>
            </a:r>
            <a:endParaRPr sz="3600" b="1" i="0" u="none" strike="noStrike" cap="none" dirty="0">
              <a:solidFill>
                <a:srgbClr val="007FA3"/>
              </a:solidFill>
              <a:latin typeface="+mj-lt"/>
              <a:ea typeface="Arial"/>
              <a:cs typeface="Arial"/>
              <a:sym typeface="Arial"/>
            </a:endParaRPr>
          </a:p>
        </p:txBody>
      </p:sp>
      <p:sp>
        <p:nvSpPr>
          <p:cNvPr id="626" name="Content Placeholder 2"/>
          <p:cNvSpPr txBox="1">
            <a:spLocks noGrp="1"/>
          </p:cNvSpPr>
          <p:nvPr>
            <p:ph type="body" idx="1"/>
          </p:nvPr>
        </p:nvSpPr>
        <p:spPr>
          <a:xfrm>
            <a:off x="457200" y="1600201"/>
            <a:ext cx="8229600" cy="4343400"/>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b="1" i="0" u="none" strike="noStrike" cap="none" dirty="0">
                <a:solidFill>
                  <a:srgbClr val="000000"/>
                </a:solidFill>
                <a:latin typeface="+mn-lt"/>
                <a:sym typeface="Arial"/>
              </a:rPr>
              <a:t>Shortest processing time </a:t>
            </a:r>
            <a:r>
              <a:rPr lang="en-US" b="0" i="0" u="none" strike="noStrike" cap="none" dirty="0">
                <a:solidFill>
                  <a:srgbClr val="000000"/>
                </a:solidFill>
                <a:latin typeface="+mn-lt"/>
                <a:sym typeface="Arial"/>
              </a:rPr>
              <a:t>(S</a:t>
            </a:r>
            <a:r>
              <a:rPr lang="en-US" sz="100" b="0" i="0" u="none" strike="noStrike" cap="none" dirty="0">
                <a:solidFill>
                  <a:srgbClr val="000000"/>
                </a:solidFill>
                <a:latin typeface="+mn-lt"/>
                <a:sym typeface="Arial"/>
              </a:rPr>
              <a:t> </a:t>
            </a:r>
            <a:r>
              <a:rPr lang="en-US" b="0" i="0" u="none" strike="noStrike" cap="none" dirty="0">
                <a:solidFill>
                  <a:srgbClr val="000000"/>
                </a:solidFill>
                <a:latin typeface="+mn-lt"/>
                <a:sym typeface="Arial"/>
              </a:rPr>
              <a:t>P</a:t>
            </a:r>
            <a:r>
              <a:rPr lang="en-US" sz="100" b="0" i="0" u="none" strike="noStrike" cap="none" dirty="0">
                <a:solidFill>
                  <a:srgbClr val="000000"/>
                </a:solidFill>
                <a:latin typeface="+mn-lt"/>
                <a:sym typeface="Arial"/>
              </a:rPr>
              <a:t> </a:t>
            </a:r>
            <a:r>
              <a:rPr lang="en-US" b="0" i="0" u="none" strike="noStrike" cap="none" dirty="0">
                <a:solidFill>
                  <a:srgbClr val="000000"/>
                </a:solidFill>
                <a:latin typeface="+mn-lt"/>
                <a:sym typeface="Arial"/>
              </a:rPr>
              <a:t>T) sequencing of jobs minimizes the average completion time for all jobs.</a:t>
            </a:r>
            <a:endParaRPr dirty="0">
              <a:latin typeface="+mn-lt"/>
            </a:endParaRPr>
          </a:p>
          <a:p>
            <a:pPr marL="255650" marR="0" lvl="0" indent="-255650" algn="l" rtl="0">
              <a:spcAft>
                <a:spcPts val="0"/>
              </a:spcAft>
              <a:buClr>
                <a:srgbClr val="007FA3"/>
              </a:buClr>
              <a:buSzPct val="100000"/>
              <a:buFont typeface="Arial"/>
              <a:buChar char="•"/>
            </a:pPr>
            <a:r>
              <a:rPr lang="en-US" b="1" i="0" u="none" strike="noStrike" cap="none" dirty="0">
                <a:solidFill>
                  <a:srgbClr val="000000"/>
                </a:solidFill>
                <a:latin typeface="+mn-lt"/>
                <a:sym typeface="Arial"/>
              </a:rPr>
              <a:t>Earliest due date </a:t>
            </a:r>
            <a:r>
              <a:rPr lang="en-US" b="0" i="0" u="none" strike="noStrike" cap="none" dirty="0">
                <a:solidFill>
                  <a:srgbClr val="000000"/>
                </a:solidFill>
                <a:latin typeface="+mn-lt"/>
                <a:sym typeface="Arial"/>
              </a:rPr>
              <a:t>(E</a:t>
            </a:r>
            <a:r>
              <a:rPr lang="en-US" sz="100" b="0" i="0" u="none" strike="noStrike" cap="none" dirty="0">
                <a:solidFill>
                  <a:srgbClr val="000000"/>
                </a:solidFill>
                <a:latin typeface="+mn-lt"/>
                <a:sym typeface="Arial"/>
              </a:rPr>
              <a:t> </a:t>
            </a:r>
            <a:r>
              <a:rPr lang="en-US" b="0" i="0" u="none" strike="noStrike" cap="none" dirty="0">
                <a:solidFill>
                  <a:srgbClr val="000000"/>
                </a:solidFill>
                <a:latin typeface="+mn-lt"/>
                <a:sym typeface="Arial"/>
              </a:rPr>
              <a:t>D</a:t>
            </a:r>
            <a:r>
              <a:rPr lang="en-US" sz="100" b="0" i="0" u="none" strike="noStrike" cap="none" dirty="0">
                <a:solidFill>
                  <a:srgbClr val="000000"/>
                </a:solidFill>
                <a:latin typeface="+mn-lt"/>
                <a:sym typeface="Arial"/>
              </a:rPr>
              <a:t> </a:t>
            </a:r>
            <a:r>
              <a:rPr lang="en-US" b="0" i="0" u="none" strike="noStrike" cap="none" dirty="0">
                <a:solidFill>
                  <a:srgbClr val="000000"/>
                </a:solidFill>
                <a:latin typeface="+mn-lt"/>
                <a:sym typeface="Arial"/>
              </a:rPr>
              <a:t>D) sequencing of jobs minimizes the maximum number of tardy jobs.</a:t>
            </a:r>
            <a:endParaRPr dirty="0">
              <a:latin typeface="+mn-lt"/>
            </a:endParaRPr>
          </a:p>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Other criteria such as average tardiness, total tardiness, or total lateness are also of interest</a:t>
            </a:r>
            <a:r>
              <a:rPr lang="en-US" b="0" i="0" u="none" strike="noStrike" cap="none" dirty="0" smtClean="0">
                <a:solidFill>
                  <a:srgbClr val="000000"/>
                </a:solidFill>
                <a:latin typeface="+mn-lt"/>
                <a:sym typeface="Arial"/>
              </a:rPr>
              <a:t>.</a:t>
            </a:r>
            <a:endParaRPr dirty="0">
              <a:latin typeface="+mn-lt"/>
            </a:endParaRPr>
          </a:p>
        </p:txBody>
      </p:sp>
    </p:spTree>
    <p:extLst>
      <p:ext uri="{BB962C8B-B14F-4D97-AF65-F5344CB8AC3E}">
        <p14:creationId xmlns:p14="http://schemas.microsoft.com/office/powerpoint/2010/main" val="4841469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11.17: A Spreadsheet Model for Job Sequencing </a:t>
            </a:r>
            <a:r>
              <a:rPr lang="en-US" sz="2000" b="0" i="0" u="none" strike="noStrike" cap="none" dirty="0" smtClean="0">
                <a:solidFill>
                  <a:srgbClr val="007FA3"/>
                </a:solidFill>
                <a:latin typeface="+mj-lt"/>
                <a:ea typeface="Arial"/>
                <a:cs typeface="Arial"/>
                <a:sym typeface="Arial"/>
              </a:rPr>
              <a:t>(1 of 3)</a:t>
            </a:r>
            <a:endParaRPr sz="2000" b="0" i="0" u="none" strike="noStrike" cap="none" dirty="0">
              <a:solidFill>
                <a:srgbClr val="007FA3"/>
              </a:solidFill>
              <a:latin typeface="+mj-lt"/>
              <a:ea typeface="Arial"/>
              <a:cs typeface="Arial"/>
              <a:sym typeface="Arial"/>
            </a:endParaRPr>
          </a:p>
        </p:txBody>
      </p:sp>
      <p:sp>
        <p:nvSpPr>
          <p:cNvPr id="632" name="Content Placeholder 2"/>
          <p:cNvSpPr txBox="1">
            <a:spLocks noGrp="1"/>
          </p:cNvSpPr>
          <p:nvPr>
            <p:ph type="body" idx="1"/>
          </p:nvPr>
        </p:nvSpPr>
        <p:spPr>
          <a:xfrm>
            <a:off x="457200" y="1600201"/>
            <a:ext cx="8229600" cy="1590260"/>
          </a:xfrm>
          <a:prstGeom prst="rect">
            <a:avLst/>
          </a:prstGeom>
          <a:noFill/>
          <a:ln>
            <a:noFill/>
          </a:ln>
        </p:spPr>
        <p:txBody>
          <a:bodyPr spcFirstLastPara="1" wrap="square" lIns="91425" tIns="91425" rIns="91425" bIns="91425"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A custom manufacturing company has 10 jobs waiting to be processed.</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Processing times and due dates are shown below.</a:t>
            </a:r>
            <a:endParaRPr sz="2400" b="0" i="0" u="none" strike="noStrike" cap="none" dirty="0">
              <a:solidFill>
                <a:srgbClr val="000000"/>
              </a:solidFill>
              <a:latin typeface="+mn-lt"/>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858808577"/>
              </p:ext>
            </p:extLst>
          </p:nvPr>
        </p:nvGraphicFramePr>
        <p:xfrm>
          <a:off x="800099" y="3331671"/>
          <a:ext cx="7543801" cy="914400"/>
        </p:xfrm>
        <a:graphic>
          <a:graphicData uri="http://schemas.openxmlformats.org/drawingml/2006/table">
            <a:tbl>
              <a:tblPr firstRow="1" bandRow="1">
                <a:tableStyleId>{5940675A-B579-460E-94D1-54222C63F5DA}</a:tableStyleId>
              </a:tblPr>
              <a:tblGrid>
                <a:gridCol w="1369271">
                  <a:extLst>
                    <a:ext uri="{9D8B030D-6E8A-4147-A177-3AD203B41FA5}">
                      <a16:colId xmlns:a16="http://schemas.microsoft.com/office/drawing/2014/main" val="977878197"/>
                    </a:ext>
                  </a:extLst>
                </a:gridCol>
                <a:gridCol w="617453">
                  <a:extLst>
                    <a:ext uri="{9D8B030D-6E8A-4147-A177-3AD203B41FA5}">
                      <a16:colId xmlns:a16="http://schemas.microsoft.com/office/drawing/2014/main" val="480955831"/>
                    </a:ext>
                  </a:extLst>
                </a:gridCol>
                <a:gridCol w="617453">
                  <a:extLst>
                    <a:ext uri="{9D8B030D-6E8A-4147-A177-3AD203B41FA5}">
                      <a16:colId xmlns:a16="http://schemas.microsoft.com/office/drawing/2014/main" val="1857336986"/>
                    </a:ext>
                  </a:extLst>
                </a:gridCol>
                <a:gridCol w="617453">
                  <a:extLst>
                    <a:ext uri="{9D8B030D-6E8A-4147-A177-3AD203B41FA5}">
                      <a16:colId xmlns:a16="http://schemas.microsoft.com/office/drawing/2014/main" val="1225788678"/>
                    </a:ext>
                  </a:extLst>
                </a:gridCol>
                <a:gridCol w="617453">
                  <a:extLst>
                    <a:ext uri="{9D8B030D-6E8A-4147-A177-3AD203B41FA5}">
                      <a16:colId xmlns:a16="http://schemas.microsoft.com/office/drawing/2014/main" val="3821306806"/>
                    </a:ext>
                  </a:extLst>
                </a:gridCol>
                <a:gridCol w="617453">
                  <a:extLst>
                    <a:ext uri="{9D8B030D-6E8A-4147-A177-3AD203B41FA5}">
                      <a16:colId xmlns:a16="http://schemas.microsoft.com/office/drawing/2014/main" val="557039881"/>
                    </a:ext>
                  </a:extLst>
                </a:gridCol>
                <a:gridCol w="617453">
                  <a:extLst>
                    <a:ext uri="{9D8B030D-6E8A-4147-A177-3AD203B41FA5}">
                      <a16:colId xmlns:a16="http://schemas.microsoft.com/office/drawing/2014/main" val="1531542221"/>
                    </a:ext>
                  </a:extLst>
                </a:gridCol>
                <a:gridCol w="617453">
                  <a:extLst>
                    <a:ext uri="{9D8B030D-6E8A-4147-A177-3AD203B41FA5}">
                      <a16:colId xmlns:a16="http://schemas.microsoft.com/office/drawing/2014/main" val="1018232625"/>
                    </a:ext>
                  </a:extLst>
                </a:gridCol>
                <a:gridCol w="617453">
                  <a:extLst>
                    <a:ext uri="{9D8B030D-6E8A-4147-A177-3AD203B41FA5}">
                      <a16:colId xmlns:a16="http://schemas.microsoft.com/office/drawing/2014/main" val="169997218"/>
                    </a:ext>
                  </a:extLst>
                </a:gridCol>
                <a:gridCol w="617453">
                  <a:extLst>
                    <a:ext uri="{9D8B030D-6E8A-4147-A177-3AD203B41FA5}">
                      <a16:colId xmlns:a16="http://schemas.microsoft.com/office/drawing/2014/main" val="3350776934"/>
                    </a:ext>
                  </a:extLst>
                </a:gridCol>
                <a:gridCol w="617453">
                  <a:extLst>
                    <a:ext uri="{9D8B030D-6E8A-4147-A177-3AD203B41FA5}">
                      <a16:colId xmlns:a16="http://schemas.microsoft.com/office/drawing/2014/main" val="3074540307"/>
                    </a:ext>
                  </a:extLst>
                </a:gridCol>
              </a:tblGrid>
              <a:tr h="0">
                <a:tc>
                  <a:txBody>
                    <a:bodyPr/>
                    <a:lstStyle/>
                    <a:p>
                      <a:r>
                        <a:rPr lang="en-US" dirty="0" smtClean="0"/>
                        <a:t>Job</a:t>
                      </a:r>
                      <a:endParaRPr lang="en-US" dirty="0"/>
                    </a:p>
                  </a:txBody>
                  <a:tcPr/>
                </a:tc>
                <a:tc>
                  <a:txBody>
                    <a:bodyPr/>
                    <a:lstStyle/>
                    <a:p>
                      <a:pPr algn="r"/>
                      <a:r>
                        <a:rPr lang="en-US" dirty="0" smtClean="0"/>
                        <a:t>1</a:t>
                      </a:r>
                      <a:endParaRPr lang="en-US" dirty="0"/>
                    </a:p>
                  </a:txBody>
                  <a:tcPr/>
                </a:tc>
                <a:tc>
                  <a:txBody>
                    <a:bodyPr/>
                    <a:lstStyle/>
                    <a:p>
                      <a:pPr algn="r"/>
                      <a:r>
                        <a:rPr lang="en-US" dirty="0" smtClean="0"/>
                        <a:t>2</a:t>
                      </a:r>
                      <a:endParaRPr lang="en-US" dirty="0"/>
                    </a:p>
                  </a:txBody>
                  <a:tcPr/>
                </a:tc>
                <a:tc>
                  <a:txBody>
                    <a:bodyPr/>
                    <a:lstStyle/>
                    <a:p>
                      <a:pPr algn="r"/>
                      <a:r>
                        <a:rPr lang="en-US" dirty="0" smtClean="0"/>
                        <a:t>3</a:t>
                      </a:r>
                      <a:endParaRPr lang="en-US" dirty="0"/>
                    </a:p>
                  </a:txBody>
                  <a:tcPr/>
                </a:tc>
                <a:tc>
                  <a:txBody>
                    <a:bodyPr/>
                    <a:lstStyle/>
                    <a:p>
                      <a:pPr algn="r"/>
                      <a:r>
                        <a:rPr lang="en-US" dirty="0" smtClean="0"/>
                        <a:t>4</a:t>
                      </a:r>
                      <a:endParaRPr lang="en-US" dirty="0"/>
                    </a:p>
                  </a:txBody>
                  <a:tcPr/>
                </a:tc>
                <a:tc>
                  <a:txBody>
                    <a:bodyPr/>
                    <a:lstStyle/>
                    <a:p>
                      <a:pPr algn="r"/>
                      <a:r>
                        <a:rPr lang="en-US" dirty="0" smtClean="0"/>
                        <a:t>5</a:t>
                      </a:r>
                      <a:endParaRPr lang="en-US" dirty="0"/>
                    </a:p>
                  </a:txBody>
                  <a:tcPr/>
                </a:tc>
                <a:tc>
                  <a:txBody>
                    <a:bodyPr/>
                    <a:lstStyle/>
                    <a:p>
                      <a:pPr algn="r"/>
                      <a:r>
                        <a:rPr lang="en-US" dirty="0" smtClean="0"/>
                        <a:t>6</a:t>
                      </a:r>
                      <a:endParaRPr lang="en-US" dirty="0"/>
                    </a:p>
                  </a:txBody>
                  <a:tcPr/>
                </a:tc>
                <a:tc>
                  <a:txBody>
                    <a:bodyPr/>
                    <a:lstStyle/>
                    <a:p>
                      <a:pPr algn="r"/>
                      <a:r>
                        <a:rPr lang="en-US" dirty="0" smtClean="0"/>
                        <a:t>7</a:t>
                      </a:r>
                      <a:endParaRPr lang="en-US" dirty="0"/>
                    </a:p>
                  </a:txBody>
                  <a:tcPr/>
                </a:tc>
                <a:tc>
                  <a:txBody>
                    <a:bodyPr/>
                    <a:lstStyle/>
                    <a:p>
                      <a:pPr algn="r"/>
                      <a:r>
                        <a:rPr lang="en-US" dirty="0" smtClean="0"/>
                        <a:t>8</a:t>
                      </a:r>
                      <a:endParaRPr lang="en-US" dirty="0"/>
                    </a:p>
                  </a:txBody>
                  <a:tcPr/>
                </a:tc>
                <a:tc>
                  <a:txBody>
                    <a:bodyPr/>
                    <a:lstStyle/>
                    <a:p>
                      <a:pPr algn="r"/>
                      <a:r>
                        <a:rPr lang="en-US" dirty="0" smtClean="0"/>
                        <a:t>9</a:t>
                      </a:r>
                      <a:endParaRPr lang="en-US" dirty="0"/>
                    </a:p>
                  </a:txBody>
                  <a:tcPr/>
                </a:tc>
                <a:tc>
                  <a:txBody>
                    <a:bodyPr/>
                    <a:lstStyle/>
                    <a:p>
                      <a:pPr algn="r"/>
                      <a:r>
                        <a:rPr lang="en-US" dirty="0" smtClean="0"/>
                        <a:t>10</a:t>
                      </a:r>
                      <a:endParaRPr lang="en-US" dirty="0"/>
                    </a:p>
                  </a:txBody>
                  <a:tcPr/>
                </a:tc>
                <a:extLst>
                  <a:ext uri="{0D108BD9-81ED-4DB2-BD59-A6C34878D82A}">
                    <a16:rowId xmlns:a16="http://schemas.microsoft.com/office/drawing/2014/main" val="4210309758"/>
                  </a:ext>
                </a:extLst>
              </a:tr>
              <a:tr h="0">
                <a:tc>
                  <a:txBody>
                    <a:bodyPr/>
                    <a:lstStyle/>
                    <a:p>
                      <a:r>
                        <a:rPr lang="en-US" dirty="0" smtClean="0"/>
                        <a:t>Time</a:t>
                      </a:r>
                      <a:endParaRPr lang="en-US" dirty="0"/>
                    </a:p>
                  </a:txBody>
                  <a:tcPr/>
                </a:tc>
                <a:tc>
                  <a:txBody>
                    <a:bodyPr/>
                    <a:lstStyle/>
                    <a:p>
                      <a:pPr algn="r"/>
                      <a:r>
                        <a:rPr lang="en-US" dirty="0" smtClean="0"/>
                        <a:t>8</a:t>
                      </a:r>
                      <a:endParaRPr lang="en-US" dirty="0"/>
                    </a:p>
                  </a:txBody>
                  <a:tcPr/>
                </a:tc>
                <a:tc>
                  <a:txBody>
                    <a:bodyPr/>
                    <a:lstStyle/>
                    <a:p>
                      <a:pPr algn="r"/>
                      <a:r>
                        <a:rPr lang="en-US" dirty="0" smtClean="0"/>
                        <a:t>7</a:t>
                      </a:r>
                      <a:endParaRPr lang="en-US" dirty="0"/>
                    </a:p>
                  </a:txBody>
                  <a:tcPr/>
                </a:tc>
                <a:tc>
                  <a:txBody>
                    <a:bodyPr/>
                    <a:lstStyle/>
                    <a:p>
                      <a:pPr algn="r"/>
                      <a:r>
                        <a:rPr lang="en-US" dirty="0" smtClean="0"/>
                        <a:t>6</a:t>
                      </a:r>
                      <a:endParaRPr lang="en-US" dirty="0"/>
                    </a:p>
                  </a:txBody>
                  <a:tcPr/>
                </a:tc>
                <a:tc>
                  <a:txBody>
                    <a:bodyPr/>
                    <a:lstStyle/>
                    <a:p>
                      <a:pPr algn="r"/>
                      <a:r>
                        <a:rPr lang="en-US" dirty="0" smtClean="0"/>
                        <a:t>4</a:t>
                      </a:r>
                      <a:endParaRPr lang="en-US" dirty="0"/>
                    </a:p>
                  </a:txBody>
                  <a:tcPr/>
                </a:tc>
                <a:tc>
                  <a:txBody>
                    <a:bodyPr/>
                    <a:lstStyle/>
                    <a:p>
                      <a:pPr algn="r"/>
                      <a:r>
                        <a:rPr lang="en-US" dirty="0" smtClean="0"/>
                        <a:t>10</a:t>
                      </a:r>
                      <a:endParaRPr lang="en-US" dirty="0"/>
                    </a:p>
                  </a:txBody>
                  <a:tcPr/>
                </a:tc>
                <a:tc>
                  <a:txBody>
                    <a:bodyPr/>
                    <a:lstStyle/>
                    <a:p>
                      <a:pPr algn="r"/>
                      <a:r>
                        <a:rPr lang="en-US" dirty="0" smtClean="0"/>
                        <a:t>8</a:t>
                      </a:r>
                      <a:endParaRPr lang="en-US" dirty="0"/>
                    </a:p>
                  </a:txBody>
                  <a:tcPr/>
                </a:tc>
                <a:tc>
                  <a:txBody>
                    <a:bodyPr/>
                    <a:lstStyle/>
                    <a:p>
                      <a:pPr algn="r"/>
                      <a:r>
                        <a:rPr lang="en-US" dirty="0" smtClean="0"/>
                        <a:t>10</a:t>
                      </a:r>
                      <a:endParaRPr lang="en-US" dirty="0"/>
                    </a:p>
                  </a:txBody>
                  <a:tcPr/>
                </a:tc>
                <a:tc>
                  <a:txBody>
                    <a:bodyPr/>
                    <a:lstStyle/>
                    <a:p>
                      <a:pPr algn="r"/>
                      <a:r>
                        <a:rPr lang="en-US" dirty="0" smtClean="0"/>
                        <a:t>5</a:t>
                      </a:r>
                      <a:endParaRPr lang="en-US" dirty="0"/>
                    </a:p>
                  </a:txBody>
                  <a:tcPr/>
                </a:tc>
                <a:tc>
                  <a:txBody>
                    <a:bodyPr/>
                    <a:lstStyle/>
                    <a:p>
                      <a:pPr algn="r"/>
                      <a:r>
                        <a:rPr lang="en-US" dirty="0" smtClean="0"/>
                        <a:t>9</a:t>
                      </a:r>
                      <a:endParaRPr lang="en-US" dirty="0"/>
                    </a:p>
                  </a:txBody>
                  <a:tcPr/>
                </a:tc>
                <a:tc>
                  <a:txBody>
                    <a:bodyPr/>
                    <a:lstStyle/>
                    <a:p>
                      <a:pPr algn="r"/>
                      <a:r>
                        <a:rPr lang="en-US" dirty="0" smtClean="0"/>
                        <a:t>5</a:t>
                      </a:r>
                      <a:endParaRPr lang="en-US" dirty="0"/>
                    </a:p>
                  </a:txBody>
                  <a:tcPr/>
                </a:tc>
                <a:extLst>
                  <a:ext uri="{0D108BD9-81ED-4DB2-BD59-A6C34878D82A}">
                    <a16:rowId xmlns:a16="http://schemas.microsoft.com/office/drawing/2014/main" val="3980701424"/>
                  </a:ext>
                </a:extLst>
              </a:tr>
              <a:tr h="0">
                <a:tc>
                  <a:txBody>
                    <a:bodyPr/>
                    <a:lstStyle/>
                    <a:p>
                      <a:r>
                        <a:rPr lang="en-US" dirty="0" smtClean="0"/>
                        <a:t>Due date</a:t>
                      </a:r>
                      <a:endParaRPr lang="en-US" dirty="0"/>
                    </a:p>
                  </a:txBody>
                  <a:tcPr/>
                </a:tc>
                <a:tc>
                  <a:txBody>
                    <a:bodyPr/>
                    <a:lstStyle/>
                    <a:p>
                      <a:pPr algn="r"/>
                      <a:r>
                        <a:rPr lang="en-US" dirty="0" smtClean="0"/>
                        <a:t>20</a:t>
                      </a:r>
                      <a:endParaRPr lang="en-US" dirty="0"/>
                    </a:p>
                  </a:txBody>
                  <a:tcPr/>
                </a:tc>
                <a:tc>
                  <a:txBody>
                    <a:bodyPr/>
                    <a:lstStyle/>
                    <a:p>
                      <a:pPr algn="r"/>
                      <a:r>
                        <a:rPr lang="en-US" dirty="0" smtClean="0"/>
                        <a:t>27</a:t>
                      </a:r>
                      <a:endParaRPr lang="en-US" dirty="0"/>
                    </a:p>
                  </a:txBody>
                  <a:tcPr/>
                </a:tc>
                <a:tc>
                  <a:txBody>
                    <a:bodyPr/>
                    <a:lstStyle/>
                    <a:p>
                      <a:pPr algn="r"/>
                      <a:r>
                        <a:rPr lang="en-US" dirty="0" smtClean="0"/>
                        <a:t>39</a:t>
                      </a:r>
                      <a:endParaRPr lang="en-US" dirty="0"/>
                    </a:p>
                  </a:txBody>
                  <a:tcPr/>
                </a:tc>
                <a:tc>
                  <a:txBody>
                    <a:bodyPr/>
                    <a:lstStyle/>
                    <a:p>
                      <a:pPr algn="r"/>
                      <a:r>
                        <a:rPr lang="en-US" dirty="0" smtClean="0"/>
                        <a:t>28</a:t>
                      </a:r>
                      <a:endParaRPr lang="en-US" dirty="0"/>
                    </a:p>
                  </a:txBody>
                  <a:tcPr/>
                </a:tc>
                <a:tc>
                  <a:txBody>
                    <a:bodyPr/>
                    <a:lstStyle/>
                    <a:p>
                      <a:pPr algn="r"/>
                      <a:r>
                        <a:rPr lang="en-US" dirty="0" smtClean="0"/>
                        <a:t>23</a:t>
                      </a:r>
                      <a:endParaRPr lang="en-US" dirty="0"/>
                    </a:p>
                  </a:txBody>
                  <a:tcPr/>
                </a:tc>
                <a:tc>
                  <a:txBody>
                    <a:bodyPr/>
                    <a:lstStyle/>
                    <a:p>
                      <a:pPr algn="r"/>
                      <a:r>
                        <a:rPr lang="en-US" dirty="0" smtClean="0"/>
                        <a:t>40</a:t>
                      </a:r>
                      <a:endParaRPr lang="en-US" dirty="0"/>
                    </a:p>
                  </a:txBody>
                  <a:tcPr/>
                </a:tc>
                <a:tc>
                  <a:txBody>
                    <a:bodyPr/>
                    <a:lstStyle/>
                    <a:p>
                      <a:pPr algn="r"/>
                      <a:r>
                        <a:rPr lang="en-US" dirty="0" smtClean="0"/>
                        <a:t>25</a:t>
                      </a:r>
                      <a:endParaRPr lang="en-US" dirty="0"/>
                    </a:p>
                  </a:txBody>
                  <a:tcPr/>
                </a:tc>
                <a:tc>
                  <a:txBody>
                    <a:bodyPr/>
                    <a:lstStyle/>
                    <a:p>
                      <a:pPr algn="r"/>
                      <a:r>
                        <a:rPr lang="en-US" dirty="0" smtClean="0"/>
                        <a:t>35</a:t>
                      </a:r>
                      <a:endParaRPr lang="en-US" dirty="0"/>
                    </a:p>
                  </a:txBody>
                  <a:tcPr/>
                </a:tc>
                <a:tc>
                  <a:txBody>
                    <a:bodyPr/>
                    <a:lstStyle/>
                    <a:p>
                      <a:pPr algn="r"/>
                      <a:r>
                        <a:rPr lang="en-US" dirty="0" smtClean="0"/>
                        <a:t>29</a:t>
                      </a:r>
                      <a:endParaRPr lang="en-US" dirty="0"/>
                    </a:p>
                  </a:txBody>
                  <a:tcPr/>
                </a:tc>
                <a:tc>
                  <a:txBody>
                    <a:bodyPr/>
                    <a:lstStyle/>
                    <a:p>
                      <a:pPr algn="r"/>
                      <a:r>
                        <a:rPr lang="en-US" dirty="0" smtClean="0"/>
                        <a:t>30</a:t>
                      </a:r>
                      <a:endParaRPr lang="en-US" dirty="0"/>
                    </a:p>
                  </a:txBody>
                  <a:tcPr/>
                </a:tc>
                <a:extLst>
                  <a:ext uri="{0D108BD9-81ED-4DB2-BD59-A6C34878D82A}">
                    <a16:rowId xmlns:a16="http://schemas.microsoft.com/office/drawing/2014/main" val="2948324248"/>
                  </a:ext>
                </a:extLst>
              </a:tr>
            </a:tbl>
          </a:graphicData>
        </a:graphic>
      </p:graphicFrame>
      <p:sp>
        <p:nvSpPr>
          <p:cNvPr id="634" name="Content Placeholder 3"/>
          <p:cNvSpPr txBox="1">
            <a:spLocks noGrp="1"/>
          </p:cNvSpPr>
          <p:nvPr>
            <p:ph type="body" idx="2"/>
          </p:nvPr>
        </p:nvSpPr>
        <p:spPr>
          <a:xfrm>
            <a:off x="457200" y="4387282"/>
            <a:ext cx="8229600" cy="187437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A sequence of integers for the job ordering is called a </a:t>
            </a:r>
            <a:r>
              <a:rPr lang="en-US" sz="2400" b="1" i="0" u="none" strike="noStrike" cap="none" dirty="0">
                <a:solidFill>
                  <a:srgbClr val="000000"/>
                </a:solidFill>
                <a:latin typeface="+mn-lt"/>
                <a:sym typeface="Arial"/>
              </a:rPr>
              <a:t>permutation</a:t>
            </a:r>
            <a:r>
              <a:rPr lang="en-US" sz="2400" b="0" i="0" u="none" strike="noStrike" cap="none" dirty="0">
                <a:solidFill>
                  <a:srgbClr val="000000"/>
                </a:solidFill>
                <a:latin typeface="+mn-lt"/>
                <a:sym typeface="Arial"/>
              </a:rPr>
              <a:t>.</a:t>
            </a:r>
            <a:endParaRPr sz="2400" dirty="0">
              <a:latin typeface="+mn-lt"/>
            </a:endParaRPr>
          </a:p>
          <a:p>
            <a:pPr marL="255650" marR="0" lvl="0" indent="-255650" algn="l" rtl="0">
              <a:spcAft>
                <a:spcPts val="0"/>
              </a:spcAft>
              <a:buClr>
                <a:srgbClr val="007FA3"/>
              </a:buClr>
              <a:buSzPct val="100000"/>
              <a:buFont typeface="Arial"/>
              <a:buChar char="•"/>
            </a:pPr>
            <a:r>
              <a:rPr lang="en-US" sz="2400" b="0" i="0" u="none" strike="noStrike" cap="none" dirty="0">
                <a:solidFill>
                  <a:srgbClr val="000000"/>
                </a:solidFill>
                <a:latin typeface="+mn-lt"/>
                <a:sym typeface="Arial"/>
              </a:rPr>
              <a:t>The </a:t>
            </a:r>
            <a:r>
              <a:rPr lang="en-US" sz="2400" b="0" i="0" u="none" strike="noStrike" cap="none" dirty="0" smtClean="0">
                <a:solidFill>
                  <a:srgbClr val="000000"/>
                </a:solidFill>
                <a:latin typeface="+mn-lt"/>
                <a:sym typeface="Arial"/>
              </a:rPr>
              <a:t>goal is </a:t>
            </a:r>
            <a:r>
              <a:rPr lang="en-US" sz="2400" b="0" i="0" u="none" strike="noStrike" cap="none" dirty="0">
                <a:solidFill>
                  <a:srgbClr val="000000"/>
                </a:solidFill>
                <a:latin typeface="+mn-lt"/>
                <a:sym typeface="Arial"/>
              </a:rPr>
              <a:t>to find the permutation that optimizes the chosen criteria.</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825947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smtClean="0">
                <a:solidFill>
                  <a:srgbClr val="007FA3"/>
                </a:solidFill>
                <a:latin typeface="+mj-lt"/>
                <a:ea typeface="Arial"/>
                <a:cs typeface="Arial"/>
                <a:sym typeface="Arial"/>
              </a:rPr>
              <a:t>Building Models Using Influence </a:t>
            </a:r>
            <a:r>
              <a:rPr lang="en-US" sz="3600" b="1" i="0" u="none" strike="noStrike" cap="none" dirty="0">
                <a:solidFill>
                  <a:srgbClr val="007FA3"/>
                </a:solidFill>
                <a:latin typeface="+mj-lt"/>
                <a:ea typeface="Arial"/>
                <a:cs typeface="Arial"/>
                <a:sym typeface="Arial"/>
              </a:rPr>
              <a:t>Diagrams</a:t>
            </a:r>
            <a:endParaRPr sz="3600" b="1" i="0" u="none" strike="noStrike" cap="none" dirty="0">
              <a:solidFill>
                <a:srgbClr val="007FA3"/>
              </a:solidFill>
              <a:latin typeface="+mj-lt"/>
              <a:ea typeface="Arial"/>
              <a:cs typeface="Arial"/>
              <a:sym typeface="Arial"/>
            </a:endParaRPr>
          </a:p>
        </p:txBody>
      </p:sp>
      <p:sp>
        <p:nvSpPr>
          <p:cNvPr id="370" name="Content Placeholder 2"/>
          <p:cNvSpPr txBox="1">
            <a:spLocks noGrp="1"/>
          </p:cNvSpPr>
          <p:nvPr>
            <p:ph type="body" idx="1"/>
          </p:nvPr>
        </p:nvSpPr>
        <p:spPr>
          <a:xfrm>
            <a:off x="457200" y="1617617"/>
            <a:ext cx="8229600" cy="4508863"/>
          </a:xfrm>
          <a:prstGeom prst="rect">
            <a:avLst/>
          </a:prstGeom>
          <a:noFill/>
          <a:ln>
            <a:noFill/>
          </a:ln>
        </p:spPr>
        <p:txBody>
          <a:bodyPr spcFirstLastPara="1" wrap="square" lIns="91425" tIns="91425" rIns="91425" bIns="91425" anchor="t" anchorCtr="0">
            <a:noAutofit/>
          </a:bodyPr>
          <a:lstStyle/>
          <a:p>
            <a:pPr marL="256032" marR="0" lvl="0" indent="-256032" algn="l" rtl="0">
              <a:spcAft>
                <a:spcPts val="0"/>
              </a:spcAft>
              <a:buClr>
                <a:srgbClr val="007FA3"/>
              </a:buClr>
              <a:buSzPts val="2700"/>
              <a:buFont typeface="Arial"/>
              <a:buChar char="•"/>
            </a:pPr>
            <a:r>
              <a:rPr lang="en-US" sz="2400" b="1" i="0" u="none" strike="noStrike" cap="none" dirty="0">
                <a:solidFill>
                  <a:srgbClr val="000000"/>
                </a:solidFill>
                <a:latin typeface="+mn-lt"/>
                <a:sym typeface="Arial"/>
              </a:rPr>
              <a:t>Influence diagram </a:t>
            </a:r>
            <a:r>
              <a:rPr lang="en-US" sz="2400" b="0" i="0" u="none" strike="noStrike" cap="none" dirty="0">
                <a:solidFill>
                  <a:srgbClr val="000000"/>
                </a:solidFill>
                <a:latin typeface="+mn-lt"/>
                <a:sym typeface="Arial"/>
              </a:rPr>
              <a:t>- a visual representation of a descriptive model that shows how the elements of the model influence, or relate to, others</a:t>
            </a:r>
            <a:r>
              <a:rPr lang="en-US" sz="2400" b="0" i="0" u="none" strike="noStrike" cap="none" dirty="0" smtClean="0">
                <a:solidFill>
                  <a:srgbClr val="000000"/>
                </a:solidFill>
                <a:latin typeface="+mn-lt"/>
                <a:sym typeface="Arial"/>
              </a:rPr>
              <a:t>.</a:t>
            </a:r>
          </a:p>
          <a:p>
            <a:pPr marL="256032" indent="-256032"/>
            <a:r>
              <a:rPr lang="en-US" sz="2400" dirty="0" smtClean="0">
                <a:latin typeface="+mn-lt"/>
              </a:rPr>
              <a:t>The </a:t>
            </a:r>
            <a:r>
              <a:rPr lang="en-US" sz="2400" dirty="0">
                <a:latin typeface="+mn-lt"/>
              </a:rPr>
              <a:t>elements of the model </a:t>
            </a:r>
            <a:r>
              <a:rPr lang="en-US" sz="2400" dirty="0" smtClean="0">
                <a:latin typeface="+mn-lt"/>
              </a:rPr>
              <a:t>are represented </a:t>
            </a:r>
            <a:r>
              <a:rPr lang="en-US" sz="2400" dirty="0">
                <a:latin typeface="+mn-lt"/>
              </a:rPr>
              <a:t>by circular symbols called </a:t>
            </a:r>
            <a:r>
              <a:rPr lang="en-US" sz="2400" dirty="0" smtClean="0">
                <a:latin typeface="+mn-lt"/>
              </a:rPr>
              <a:t>nodes. </a:t>
            </a:r>
            <a:r>
              <a:rPr lang="en-US" sz="2400" dirty="0">
                <a:latin typeface="+mn-lt"/>
              </a:rPr>
              <a:t>Arrows called branches </a:t>
            </a:r>
            <a:r>
              <a:rPr lang="en-US" sz="2400" dirty="0" smtClean="0">
                <a:latin typeface="+mn-lt"/>
              </a:rPr>
              <a:t>connect </a:t>
            </a:r>
            <a:r>
              <a:rPr lang="en-US" sz="2400" dirty="0">
                <a:latin typeface="+mn-lt"/>
              </a:rPr>
              <a:t>the </a:t>
            </a:r>
            <a:r>
              <a:rPr lang="en-US" sz="2400" dirty="0" smtClean="0">
                <a:latin typeface="+mn-lt"/>
              </a:rPr>
              <a:t>nodes and </a:t>
            </a:r>
            <a:r>
              <a:rPr lang="en-US" sz="2400" dirty="0">
                <a:latin typeface="+mn-lt"/>
              </a:rPr>
              <a:t>show which elements influence </a:t>
            </a:r>
            <a:r>
              <a:rPr lang="en-US" sz="2400" dirty="0" smtClean="0">
                <a:latin typeface="+mn-lt"/>
              </a:rPr>
              <a:t>others.</a:t>
            </a:r>
          </a:p>
          <a:p>
            <a:pPr marL="256032" indent="-256032"/>
            <a:r>
              <a:rPr lang="en-US" sz="2400" b="0" i="0" u="none" strike="noStrike" cap="none" dirty="0" smtClean="0">
                <a:solidFill>
                  <a:srgbClr val="000000"/>
                </a:solidFill>
                <a:latin typeface="+mn-lt"/>
                <a:sym typeface="Arial"/>
              </a:rPr>
              <a:t>An </a:t>
            </a:r>
            <a:r>
              <a:rPr lang="en-US" sz="2400" b="0" i="0" u="none" strike="noStrike" cap="none" dirty="0">
                <a:solidFill>
                  <a:srgbClr val="000000"/>
                </a:solidFill>
                <a:latin typeface="+mn-lt"/>
                <a:sym typeface="Arial"/>
              </a:rPr>
              <a:t>influence diagram is a useful approach for conceptualizing the structure of a model and can assist in building a mathematical or spreadsheet model.</a:t>
            </a:r>
            <a:endParaRPr sz="2400" b="0" i="0" u="none" strike="noStrike" cap="none" dirty="0">
              <a:solidFill>
                <a:srgbClr val="000000"/>
              </a:solidFill>
              <a:latin typeface="+mn-lt"/>
              <a:sym typeface="Arial"/>
            </a:endParaRPr>
          </a:p>
        </p:txBody>
      </p:sp>
    </p:spTree>
    <p:extLst>
      <p:ext uri="{BB962C8B-B14F-4D97-AF65-F5344CB8AC3E}">
        <p14:creationId xmlns:p14="http://schemas.microsoft.com/office/powerpoint/2010/main" val="10275848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Title 1"/>
          <p:cNvSpPr txBox="1">
            <a:spLocks noGrp="1"/>
          </p:cNvSpPr>
          <p:nvPr>
            <p:ph type="title"/>
          </p:nvPr>
        </p:nvSpPr>
        <p:spPr>
          <a:prstGeom prst="rect">
            <a:avLst/>
          </a:prstGeom>
          <a:noFill/>
          <a:ln>
            <a:noFill/>
          </a:ln>
        </p:spPr>
        <p:txBody>
          <a:bodyPr spcFirstLastPara="1" wrap="square" lIns="0" tIns="91425" rIns="0" bIns="0" anchor="b" anchorCtr="0">
            <a:noAutofit/>
          </a:bodyPr>
          <a:lstStyle/>
          <a:p>
            <a:pPr lvl="0"/>
            <a:r>
              <a:rPr lang="en-US" sz="3600" dirty="0">
                <a:latin typeface="+mj-lt"/>
              </a:rPr>
              <a:t>Example 11.17: A Spreadsheet Model for Job Sequencing </a:t>
            </a:r>
            <a:r>
              <a:rPr lang="en-US" sz="2000" b="0" dirty="0" smtClean="0">
                <a:latin typeface="+mj-lt"/>
              </a:rPr>
              <a:t>(2 </a:t>
            </a:r>
            <a:r>
              <a:rPr lang="en-US" sz="2000" b="0" dirty="0">
                <a:latin typeface="+mj-lt"/>
              </a:rPr>
              <a:t>of 3)</a:t>
            </a:r>
            <a:endParaRPr sz="2000" b="0" i="0" u="none" strike="noStrike" cap="none" dirty="0">
              <a:solidFill>
                <a:srgbClr val="007FA3"/>
              </a:solidFill>
              <a:latin typeface="+mj-lt"/>
              <a:sym typeface="Arial"/>
            </a:endParaRPr>
          </a:p>
        </p:txBody>
      </p:sp>
      <p:pic>
        <p:nvPicPr>
          <p:cNvPr id="4" name="Picture 3" descr="An Excel sheet titled, job sequencing model. The sheet has 3 tables. The first table titled, data, has 10 rows and 3 columns. The columns have the following headings from left to right. Job, Time, Due date. The row entries are as follows. Row 1. 1, 8, 20. Row 2. 2, 7, 27. Row 3. 3, 6, 39. Row 4. 4, 4, 28. Row 5. 5, 10, 23. Row 6. 6, 8, 40. Row 7. 7, 10, 25. Row 8. 8, 5, 35. Row 9. 9, 9, 29. Row 10. 10, 5, 30. The second table titled, model, has 10 rows and 7 columns. The columns have the following headings from left to right. Sequence, Job assigned, Processing time, Completion time, Due date, Lateness, Tardiness. The row entries are as follows. Row 1. 1, 5, 10, 10, 23, negative 13, 0. Row 2. 2, 7, 10, 20, 25, negative 5, 0. Row 3. 3, 1, 8, 28, 26, 2, 2. Row 4. 4, 2, 7, 35, 27, 8, 8. Row 5. 5, 4, 4, 39, 28, 11, 11. Row 6. 6, 9, 9, 48, 29, 19, 19. Row 7. 7, 10, 5, 53, 30, 23, 23. Row 8. 8, 8, 5, 58, 35, 23, 23. Row 9. 9, 3, 6, 64, 39, 25, 25. Row 10. 10, 6, 8, 72, 40, 32, 32. The third table has 1 row and 8 columns. The columns have the following headings from left to right. Average completion time, Maximum number tardy, Total lateness, Average lateness, Variance of lateness, Total tardiness, Average tardiness, Variance of tardiness. The row entries are as follows. Row 1. 42.7, 8, 125, 12.5, 188.85, 143, 14.3, 12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16" y="1854072"/>
            <a:ext cx="7821168" cy="3505200"/>
          </a:xfrm>
          <a:prstGeom prst="rect">
            <a:avLst/>
          </a:prstGeom>
        </p:spPr>
      </p:pic>
    </p:spTree>
    <p:extLst>
      <p:ext uri="{BB962C8B-B14F-4D97-AF65-F5344CB8AC3E}">
        <p14:creationId xmlns:p14="http://schemas.microsoft.com/office/powerpoint/2010/main" val="20652179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b"/>
          <a:lstStyle/>
          <a:p>
            <a:r>
              <a:rPr lang="en-US" sz="3600" dirty="0">
                <a:latin typeface="+mj-lt"/>
              </a:rPr>
              <a:t>Example 11.17: A Spreadsheet Model for Job Sequencing </a:t>
            </a:r>
            <a:r>
              <a:rPr lang="en-US" sz="2000" b="0" dirty="0" smtClean="0">
                <a:latin typeface="+mj-lt"/>
              </a:rPr>
              <a:t>(3 </a:t>
            </a:r>
            <a:r>
              <a:rPr lang="en-US" sz="2000" b="0" dirty="0">
                <a:latin typeface="+mj-lt"/>
              </a:rPr>
              <a:t>of 3)</a:t>
            </a:r>
            <a:endParaRPr lang="en-US" dirty="0">
              <a:latin typeface="+mj-lt"/>
            </a:endParaRPr>
          </a:p>
        </p:txBody>
      </p:sp>
      <p:pic>
        <p:nvPicPr>
          <p:cNvPr id="9" name="Picture 8" descr="An Excel sheet titled, job sequencing model. The sheet has 3 tables. The first table titled, data, has 3 rows and 3 columns. The columns have the following headings from left to right. Job, Time, Due date. The row entries are as follows. Row 1. 1, 8, 27. Row 2. 2, 7, 39. Row 3. 3, 6, blank. The second table titled, model, has 3 rows and 6 columns. The columns have the following headings from left to right. Job assigned, Processing time, Completion time, Due date, Lateness, Tardiness. The row entries are as follows. Row 1. 5, = index left parenthesis $ B $4 and $ K $6, 2, B 10 right parenthesis, = index left parenthesis $ B $4 and $ K $6, 3, B 10 right parenthesis, = index left parenthesis $ B $4 and $ K $6, 3, B 10 right parenthesis, = B 12 minus B 13, = MAX left parenthesis 0, B 14 right parenthesis. Row 2. 7, = index left parenthesis $ B $4 colon $ K $6, 2, C 10 right parenthesis, = B 12 + C 11, = index left parenthesis $ B $4 colon $ K $6, 3, C 10 right parenthesis, = C 12 minus C 13, = MAX left parenthesis 0, C 14 right parenthesis. Row 3. 1, = index left parenthesis $ B $4 and $ K $6, 2, D 10 right parenthesis, = C 12 + D 11, = index left parenthesis $ B $4 and $ K $6, 3, D 10 right parenthesis, = D 12 minus D 13, = MAX left parenthesis 0, D 14 right parenthesis. The third table lists the following information. Row 1. Average completion time, = AVERAGE left parenthesis B 12 colon K 12 right parenthesis. Row 2. Maximum number tardy, = COUNT IF left parenthesis B 15 colon K 15 comma double quote greater than symbol 0 double quote right parenthesis. Row 3. Total lateness, = SUM left parenthesis B 14 colon K 14 right parenthesis. Row 4. Average lateness, = AVERAGE left parenthesis B 14 colon K 14 right parenthesis. Row 5. Variance of lateness, = V A R period P left parenthesis B 14 colon K 14 right parenthesis. Row 6. Total tardiness, = SUM left parenthesis B 15 colon K 15 right parenthesis. Row 7. Average tardiness, = AVERAGE left parenthesis B 15 colon K 15 right parenthesis. Row 8. Variance of tardiness, = V A R period P left parenthesis B 15 colon K 15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08" y="1812597"/>
            <a:ext cx="6729984" cy="4139184"/>
          </a:xfrm>
          <a:prstGeom prst="rect">
            <a:avLst/>
          </a:prstGeom>
        </p:spPr>
      </p:pic>
    </p:spTree>
    <p:extLst>
      <p:ext uri="{BB962C8B-B14F-4D97-AF65-F5344CB8AC3E}">
        <p14:creationId xmlns:p14="http://schemas.microsoft.com/office/powerpoint/2010/main" val="5660821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Analyzing Uncertainty and Model Assumptions</a:t>
            </a:r>
            <a:endParaRPr sz="3600" b="1" i="0" u="none" strike="noStrike" cap="none" dirty="0">
              <a:solidFill>
                <a:srgbClr val="007FA3"/>
              </a:solidFill>
              <a:latin typeface="+mj-lt"/>
              <a:ea typeface="Arial"/>
              <a:cs typeface="Arial"/>
              <a:sym typeface="Arial"/>
            </a:endParaRPr>
          </a:p>
        </p:txBody>
      </p:sp>
      <p:sp>
        <p:nvSpPr>
          <p:cNvPr id="589"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Predictive analytical models are based on assumptions about the future and incorporate variables that most likely will not be known with certainty.</a:t>
            </a:r>
            <a:endParaRPr dirty="0">
              <a:latin typeface="+mn-lt"/>
            </a:endParaRPr>
          </a:p>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It is usually important to investigate how these assumptions and uncertainty affect the model outputs.</a:t>
            </a:r>
            <a:endParaRPr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What-If Analysis</a:t>
            </a:r>
            <a:endParaRPr sz="3600" b="1" i="0" u="none" strike="noStrike" cap="none" dirty="0">
              <a:solidFill>
                <a:srgbClr val="007FA3"/>
              </a:solidFill>
              <a:latin typeface="+mj-lt"/>
              <a:ea typeface="Arial"/>
              <a:cs typeface="Arial"/>
              <a:sym typeface="Arial"/>
            </a:endParaRPr>
          </a:p>
        </p:txBody>
      </p:sp>
      <p:sp>
        <p:nvSpPr>
          <p:cNvPr id="595" name="Content Placeholder 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Spreadsheet models allow you to easily evaluate what-if questions by changing input values and recalculating model outputs.</a:t>
            </a:r>
            <a:endParaRPr dirty="0">
              <a:latin typeface="+mn-lt"/>
            </a:endParaRPr>
          </a:p>
          <a:p>
            <a:pPr marL="255650" marR="0" lvl="0" indent="-255650" algn="l" rtl="0">
              <a:spcAft>
                <a:spcPts val="0"/>
              </a:spcAft>
              <a:buClr>
                <a:srgbClr val="007FA3"/>
              </a:buClr>
              <a:buSzPct val="100000"/>
              <a:buFont typeface="Arial"/>
              <a:buChar char="•"/>
            </a:pPr>
            <a:r>
              <a:rPr lang="en-US" b="0" i="0" u="none" strike="noStrike" cap="none" dirty="0">
                <a:solidFill>
                  <a:srgbClr val="000000"/>
                </a:solidFill>
                <a:latin typeface="+mn-lt"/>
                <a:sym typeface="Arial"/>
              </a:rPr>
              <a:t>Systematic approaches to what-if analysis that are available in Excel make the process easier and more useful.</a:t>
            </a:r>
            <a:endParaRPr dirty="0">
              <a:latin typeface="+mn-lt"/>
            </a:endParaRPr>
          </a:p>
          <a:p>
            <a:pPr marL="741553" marR="0" lvl="1" indent="-284353" algn="l" rtl="0">
              <a:spcBef>
                <a:spcPts val="600"/>
              </a:spcBef>
              <a:spcAft>
                <a:spcPts val="0"/>
              </a:spcAft>
              <a:buClr>
                <a:srgbClr val="007FA3"/>
              </a:buClr>
              <a:buSzPct val="100000"/>
              <a:buFont typeface="Arial"/>
              <a:buChar char="–"/>
            </a:pPr>
            <a:r>
              <a:rPr lang="en-US" b="0" i="0" u="none" strike="noStrike" cap="none" dirty="0">
                <a:solidFill>
                  <a:srgbClr val="000000"/>
                </a:solidFill>
                <a:latin typeface="+mn-lt"/>
                <a:sym typeface="Arial"/>
              </a:rPr>
              <a:t>Data tables</a:t>
            </a:r>
            <a:endParaRPr dirty="0">
              <a:latin typeface="+mn-lt"/>
            </a:endParaRPr>
          </a:p>
          <a:p>
            <a:pPr marL="741553" marR="0" lvl="1" indent="-284353" algn="l" rtl="0">
              <a:spcBef>
                <a:spcPts val="600"/>
              </a:spcBef>
              <a:spcAft>
                <a:spcPts val="0"/>
              </a:spcAft>
              <a:buClr>
                <a:srgbClr val="007FA3"/>
              </a:buClr>
              <a:buSzPct val="100000"/>
              <a:buFont typeface="Arial"/>
              <a:buChar char="–"/>
            </a:pPr>
            <a:r>
              <a:rPr lang="en-US" b="0" i="0" u="none" strike="noStrike" cap="none" dirty="0">
                <a:solidFill>
                  <a:srgbClr val="000000"/>
                </a:solidFill>
                <a:latin typeface="+mn-lt"/>
                <a:sym typeface="Arial"/>
              </a:rPr>
              <a:t>Scenario Manager</a:t>
            </a:r>
            <a:endParaRPr dirty="0">
              <a:latin typeface="+mn-lt"/>
            </a:endParaRPr>
          </a:p>
          <a:p>
            <a:pPr marL="741553" marR="0" lvl="1" indent="-284353" algn="l" rtl="0">
              <a:spcBef>
                <a:spcPts val="600"/>
              </a:spcBef>
              <a:spcAft>
                <a:spcPts val="0"/>
              </a:spcAft>
              <a:buClr>
                <a:srgbClr val="007FA3"/>
              </a:buClr>
              <a:buSzPct val="100000"/>
              <a:buFont typeface="Arial"/>
              <a:buChar char="–"/>
            </a:pPr>
            <a:r>
              <a:rPr lang="en-US" b="0" i="0" u="none" strike="noStrike" cap="none" dirty="0">
                <a:solidFill>
                  <a:srgbClr val="000000"/>
                </a:solidFill>
                <a:latin typeface="+mn-lt"/>
                <a:sym typeface="Arial"/>
              </a:rPr>
              <a:t>Goal Seek</a:t>
            </a:r>
            <a:endParaRPr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11.18: </a:t>
            </a:r>
            <a:r>
              <a:rPr lang="en-US" sz="3600" b="1" i="0" u="none" strike="noStrike" cap="none" dirty="0">
                <a:solidFill>
                  <a:srgbClr val="007FA3"/>
                </a:solidFill>
                <a:latin typeface="+mj-lt"/>
                <a:ea typeface="Arial"/>
                <a:cs typeface="Arial"/>
                <a:sym typeface="Arial"/>
              </a:rPr>
              <a:t>Using Excel for What-If Analysis</a:t>
            </a:r>
            <a:endParaRPr sz="3600" b="1" i="0" u="none" strike="noStrike" cap="none" dirty="0">
              <a:solidFill>
                <a:srgbClr val="007FA3"/>
              </a:solidFill>
              <a:latin typeface="+mj-lt"/>
              <a:ea typeface="Arial"/>
              <a:cs typeface="Arial"/>
              <a:sym typeface="Arial"/>
            </a:endParaRPr>
          </a:p>
        </p:txBody>
      </p:sp>
      <p:sp>
        <p:nvSpPr>
          <p:cNvPr id="601" name="Content Placeholder 2"/>
          <p:cNvSpPr txBox="1">
            <a:spLocks noGrp="1"/>
          </p:cNvSpPr>
          <p:nvPr>
            <p:ph type="body" idx="1"/>
          </p:nvPr>
        </p:nvSpPr>
        <p:spPr>
          <a:xfrm>
            <a:off x="457200" y="1600201"/>
            <a:ext cx="8229600" cy="1133060"/>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Uncertain demand in the Profit </a:t>
            </a:r>
            <a:r>
              <a:rPr lang="en-US" sz="2400" b="0" i="0" u="none" strike="noStrike" cap="none" dirty="0" smtClean="0">
                <a:solidFill>
                  <a:srgbClr val="000000"/>
                </a:solidFill>
                <a:latin typeface="+mn-lt"/>
                <a:sym typeface="Arial"/>
              </a:rPr>
              <a:t>Model</a:t>
            </a:r>
            <a:endParaRPr sz="2400" dirty="0">
              <a:latin typeface="+mn-lt"/>
            </a:endParaRPr>
          </a:p>
          <a:p>
            <a:pPr marL="255650" marR="0" lvl="0" indent="-255650" algn="l" rtl="0">
              <a:spcAft>
                <a:spcPts val="0"/>
              </a:spcAft>
              <a:buClr>
                <a:srgbClr val="007FA3"/>
              </a:buClr>
              <a:buSzPts val="2400"/>
              <a:buFont typeface="Arial"/>
              <a:buChar char="•"/>
            </a:pPr>
            <a:r>
              <a:rPr lang="en-US" sz="2400" b="0" i="0" u="none" strike="noStrike" cap="none" dirty="0">
                <a:solidFill>
                  <a:srgbClr val="000000"/>
                </a:solidFill>
                <a:latin typeface="+mn-lt"/>
                <a:sym typeface="Arial"/>
              </a:rPr>
              <a:t>Excel table using formulas:</a:t>
            </a:r>
            <a:endParaRPr sz="2400" b="0" i="0" u="none" strike="noStrike" cap="none" dirty="0">
              <a:solidFill>
                <a:srgbClr val="000000"/>
              </a:solidFill>
              <a:latin typeface="+mn-lt"/>
              <a:sym typeface="Arial"/>
            </a:endParaRPr>
          </a:p>
        </p:txBody>
      </p:sp>
      <p:pic>
        <p:nvPicPr>
          <p:cNvPr id="2" name="Picture 1" descr="An Excel sheet of profit model. A table titled, data. The table has 1 row and 4 columns. The columns have the following headings from left to right. Unit price, Unit cost, Fixed cost, Demand. The row entries are as follows. Row 1. 40, 24, 400,000, 50,000. A table has 8 rows and 5 columns. The columns have the following headings from left to right. Demand, Quantity sold, Revenue, Cost, Profit. The row entries are as follows. Row 1. 25,000, 25,000, 1,000,000, 1,360,000, negative $360,000. Row 2. 30,000, 30,000, 1,200,000, 1,360,000, negative $160,000. Row 3. 35,000, 35,000, 1,400,000, 1,360,000, 40,000. Row 4. 40,000, 40,000, 1,600,000, 1,360,000, 240,000. Row 5. 45,000, 40,000, 1,600,000, 1,360,000, 240,000. Row 6. 50,000, 40,000, 1,600,000, 1,360,000, 240,000. Row 7. 55,000, 40,000, 1,600,000, 1,360,000, 240,000. Row 8. 60,000, 40,000, 1,600,000, 1,360,000, 240,000. A table titled, model. The table has 2 rows and 7 columns. The columns have the following headings from left to right. Unit price, Quantity sold, Revenue, Unit cost, Quantity produced, Variable cost, Fixed cost. The row entries are as follows. Row 1. 40, 40,000, blank, 24, 40,000, blank, blank. Row 2. Blank, blank, 1,600,000, blank, blank, 960,000, 400,000. Profit = $240, 000.00."/>
          <p:cNvPicPr>
            <a:picLocks noChangeAspect="1"/>
          </p:cNvPicPr>
          <p:nvPr/>
        </p:nvPicPr>
        <p:blipFill>
          <a:blip r:embed="rId3"/>
          <a:stretch>
            <a:fillRect/>
          </a:stretch>
        </p:blipFill>
        <p:spPr>
          <a:xfrm>
            <a:off x="1058168" y="2852627"/>
            <a:ext cx="3108725" cy="1713075"/>
          </a:xfrm>
          <a:prstGeom prst="rect">
            <a:avLst/>
          </a:prstGeom>
        </p:spPr>
      </p:pic>
      <p:pic>
        <p:nvPicPr>
          <p:cNvPr id="3" name="Picture 2" descr="An Excel sheet of profit model. A table titled, data. A table has 1 row and 4 columns. The columns have the following headings from left to right. Unit price, Unit cost, Fixed cost, Demand. The row entries are as follows. Row 1. 40, 24, 400,000, 50,000. A table has 4 rows and 9 columns. The columns have the following headings from left to right. Demand, 25,000, 30,000, 35,000, 40,000, 45,000, 50,000, 55,000, 60,000. The row entries are as follows. Row 1. Quantity sold, = MIN left parenthesis E 4 comma $B$18 right parenthesis, = MIN left parenthesis E 5 comma $B$18 right parenthesis, = MIN left parenthesis E 6 comma $B$18 right parenthesis, = MIN left parenthesis E 7 comma $B$18 right parenthesis, = MIN left parenthesis E 8 comma $B$18 right parenthesis, = MIN left parenthesis E 9 comma $B$18 right parenthesis, = MIN left parenthesis E 10 comma $B$18 right parenthesis, = MIN left parenthesis E 11 comma $B$18 right parenthesis. Row 2. Revenue, = $B$13 asterisk F 4, = $B$13 asterisk F 5, = $B$13 asterisk F 6, = $B$13 asterisk F 7, = $B$13 asterisk F 8, = $B$13 asterisk F 9, = $B$13 asterisk F 10, = $B$13 asterisk F 11. Row 3. Cost, = $C$19 + $C$20, = $C$19 + $C$20, = $C$19 + $C$20, = $C$19 + $C$20, = $C$19 + $C$20, 0, = $C$19 + $C$20, = $C$19 + $C$20. Row 4. Profit, = G 4 minus H 4, = G 5 minus H 5, = G 6 minus H 6, = G 7 minus H 7, = G 8 minus H 8, = G 9 minus H 9, = G 10 minus H 10, = G 11 minus H 11. A table titled, model. The table has 2 rows and 7 columns. The columns have the following headings from left to right. Unit price, Quantity sold, Revenue, Unit cost, Quantity produced, Variable cost, Fixed cost. The row entries are as follows. Row 1. 40,000, = MIN left parenthesis N 2, X 2 right parenthesis, blank, blank, 40,000, blank, blank. Row 2. Blank, blank, = B 13 asterisk B 14, blank, blank, = B 17 asterisk B 18, blank. Profit = C15 minus C19 minus C20."/>
          <p:cNvPicPr>
            <a:picLocks noChangeAspect="1"/>
          </p:cNvPicPr>
          <p:nvPr/>
        </p:nvPicPr>
        <p:blipFill>
          <a:blip r:embed="rId4"/>
          <a:stretch>
            <a:fillRect/>
          </a:stretch>
        </p:blipFill>
        <p:spPr>
          <a:xfrm>
            <a:off x="4572000" y="2842551"/>
            <a:ext cx="3516841" cy="1723151"/>
          </a:xfrm>
          <a:prstGeom prst="rect">
            <a:avLst/>
          </a:prstGeom>
        </p:spPr>
      </p:pic>
      <p:sp>
        <p:nvSpPr>
          <p:cNvPr id="604" name="Content Placeholder 3"/>
          <p:cNvSpPr txBox="1">
            <a:spLocks noGrp="1"/>
          </p:cNvSpPr>
          <p:nvPr>
            <p:ph type="body" idx="2"/>
          </p:nvPr>
        </p:nvSpPr>
        <p:spPr>
          <a:xfrm>
            <a:off x="894519" y="5139851"/>
            <a:ext cx="3107831" cy="495636"/>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7FA3"/>
              </a:buClr>
              <a:buSzPts val="2400"/>
              <a:buFont typeface="Arial"/>
              <a:buNone/>
            </a:pPr>
            <a:r>
              <a:rPr lang="en-US" sz="2400" b="0" i="0" u="none" strike="noStrike" cap="none" dirty="0">
                <a:solidFill>
                  <a:srgbClr val="000000"/>
                </a:solidFill>
                <a:latin typeface="+mn-lt"/>
                <a:ea typeface="Arial"/>
                <a:cs typeface="Arial"/>
                <a:sym typeface="Arial"/>
              </a:rPr>
              <a:t>Visualization of profit:</a:t>
            </a:r>
            <a:endParaRPr sz="2400" b="0" i="0" u="none" strike="noStrike" cap="none" dirty="0">
              <a:solidFill>
                <a:srgbClr val="000000"/>
              </a:solidFill>
              <a:latin typeface="+mn-lt"/>
              <a:ea typeface="Arial"/>
              <a:cs typeface="Arial"/>
              <a:sym typeface="Arial"/>
            </a:endParaRPr>
          </a:p>
        </p:txBody>
      </p:sp>
      <p:pic>
        <p:nvPicPr>
          <p:cNvPr id="4" name="Picture 3" descr="The graph is titled, what if chart for uncertain demand. The graph plots profit from negative $400,000 to $300,000, in increments of 100,000, versus demand from 25,000 to 60,000, in increments of 5000. The graph starts from (25,000, negative $350,000), passes through (30,000, negative 150,000), (35,000, 50,000), (40,000, 250,000), (45,000, 250,000), (50,000, 250,000), (55,000, 250,000), and ends at (60,000, 250,000)."/>
          <p:cNvPicPr>
            <a:picLocks noChangeAspect="1"/>
          </p:cNvPicPr>
          <p:nvPr/>
        </p:nvPicPr>
        <p:blipFill>
          <a:blip r:embed="rId5"/>
          <a:stretch>
            <a:fillRect/>
          </a:stretch>
        </p:blipFill>
        <p:spPr>
          <a:xfrm>
            <a:off x="4402322" y="4771000"/>
            <a:ext cx="2466323" cy="1546301"/>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Data Tables</a:t>
            </a:r>
            <a:endParaRPr sz="3600" b="1" i="0" u="none" strike="noStrike" cap="none" dirty="0">
              <a:solidFill>
                <a:srgbClr val="007FA3"/>
              </a:solidFill>
              <a:latin typeface="+mj-lt"/>
              <a:ea typeface="Arial"/>
              <a:cs typeface="Arial"/>
              <a:sym typeface="Arial"/>
            </a:endParaRPr>
          </a:p>
        </p:txBody>
      </p:sp>
      <p:sp>
        <p:nvSpPr>
          <p:cNvPr id="611" name="Content Placeholder 2"/>
          <p:cNvSpPr txBox="1">
            <a:spLocks noGrp="1"/>
          </p:cNvSpPr>
          <p:nvPr>
            <p:ph type="body" idx="1"/>
          </p:nvPr>
        </p:nvSpPr>
        <p:spPr>
          <a:xfrm>
            <a:off x="457200" y="1600200"/>
            <a:ext cx="8150087" cy="436327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b="1" i="0" u="none" strike="noStrike" cap="none" dirty="0">
                <a:solidFill>
                  <a:srgbClr val="000000"/>
                </a:solidFill>
                <a:latin typeface="+mn-lt"/>
                <a:sym typeface="Arial"/>
              </a:rPr>
              <a:t>Data Tables </a:t>
            </a:r>
            <a:r>
              <a:rPr lang="en-US" b="0" i="0" u="none" strike="noStrike" cap="none" dirty="0">
                <a:solidFill>
                  <a:srgbClr val="000000"/>
                </a:solidFill>
                <a:latin typeface="+mn-lt"/>
                <a:sym typeface="Arial"/>
              </a:rPr>
              <a:t>summarize the impact of one or two inputs on a specified output.</a:t>
            </a:r>
            <a:endParaRPr dirty="0">
              <a:latin typeface="+mn-lt"/>
            </a:endParaRPr>
          </a:p>
          <a:p>
            <a:pPr marL="741553" marR="0" lvl="1" indent="-284353" algn="l" rtl="0">
              <a:spcBef>
                <a:spcPts val="600"/>
              </a:spcBef>
              <a:spcAft>
                <a:spcPts val="0"/>
              </a:spcAft>
              <a:buClr>
                <a:srgbClr val="007FA3"/>
              </a:buClr>
              <a:buSzPct val="100000"/>
              <a:buFont typeface="Arial"/>
              <a:buChar char="–"/>
            </a:pPr>
            <a:r>
              <a:rPr lang="en-US" b="0" i="0" u="none" strike="noStrike" cap="none" dirty="0">
                <a:solidFill>
                  <a:srgbClr val="000000"/>
                </a:solidFill>
                <a:latin typeface="+mn-lt"/>
                <a:sym typeface="Arial"/>
              </a:rPr>
              <a:t>A </a:t>
            </a:r>
            <a:r>
              <a:rPr lang="en-US" b="1" i="0" u="none" strike="noStrike" cap="none" dirty="0">
                <a:solidFill>
                  <a:srgbClr val="000000"/>
                </a:solidFill>
                <a:latin typeface="+mn-lt"/>
                <a:sym typeface="Arial"/>
              </a:rPr>
              <a:t>one-way data table </a:t>
            </a:r>
            <a:r>
              <a:rPr lang="en-US" b="0" i="0" u="none" strike="noStrike" cap="none" dirty="0">
                <a:solidFill>
                  <a:srgbClr val="000000"/>
                </a:solidFill>
                <a:latin typeface="+mn-lt"/>
                <a:sym typeface="Arial"/>
              </a:rPr>
              <a:t>evaluates an output variable over a range of values for a single input variable.</a:t>
            </a:r>
            <a:endParaRPr dirty="0">
              <a:latin typeface="+mn-lt"/>
            </a:endParaRPr>
          </a:p>
          <a:p>
            <a:pPr marL="741553" marR="0" lvl="1" indent="-284353" algn="l" rtl="0">
              <a:spcBef>
                <a:spcPts val="600"/>
              </a:spcBef>
              <a:spcAft>
                <a:spcPts val="0"/>
              </a:spcAft>
              <a:buClr>
                <a:srgbClr val="007FA3"/>
              </a:buClr>
              <a:buSzPct val="100000"/>
              <a:buFont typeface="Arial"/>
              <a:buChar char="–"/>
            </a:pPr>
            <a:r>
              <a:rPr lang="en-US" b="1" i="0" u="none" strike="noStrike" cap="none" dirty="0">
                <a:solidFill>
                  <a:srgbClr val="000000"/>
                </a:solidFill>
                <a:latin typeface="+mn-lt"/>
                <a:sym typeface="Arial"/>
              </a:rPr>
              <a:t>Two-way data tables </a:t>
            </a:r>
            <a:r>
              <a:rPr lang="en-US" b="0" i="0" u="none" strike="noStrike" cap="none" dirty="0">
                <a:solidFill>
                  <a:srgbClr val="000000"/>
                </a:solidFill>
                <a:latin typeface="+mn-lt"/>
                <a:sym typeface="Arial"/>
              </a:rPr>
              <a:t>evaluate an output variable over a range of values for two different input variables.</a:t>
            </a:r>
            <a:endParaRPr b="0" i="0" u="none" strike="noStrike" cap="none" dirty="0">
              <a:solidFill>
                <a:srgbClr val="000000"/>
              </a:solidFill>
              <a:latin typeface="+mn-lt"/>
              <a:sym typeface="Aria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Creating </a:t>
            </a:r>
            <a:r>
              <a:rPr lang="en-US" sz="3600" b="1" i="0" u="none" strike="noStrike" cap="none" dirty="0" smtClean="0">
                <a:solidFill>
                  <a:srgbClr val="007FA3"/>
                </a:solidFill>
                <a:latin typeface="+mj-lt"/>
                <a:ea typeface="Arial"/>
                <a:cs typeface="Arial"/>
                <a:sym typeface="Arial"/>
              </a:rPr>
              <a:t>One-Way (Column</a:t>
            </a:r>
            <a:r>
              <a:rPr lang="en-US" sz="3600" b="1" i="0" u="none" strike="noStrike" cap="none" dirty="0">
                <a:solidFill>
                  <a:srgbClr val="007FA3"/>
                </a:solidFill>
                <a:latin typeface="+mj-lt"/>
                <a:ea typeface="Arial"/>
                <a:cs typeface="Arial"/>
                <a:sym typeface="Arial"/>
              </a:rPr>
              <a:t>) Data Tables in Excel</a:t>
            </a:r>
            <a:endParaRPr sz="3600" b="1" i="0" u="none" strike="noStrike" cap="none" dirty="0">
              <a:solidFill>
                <a:srgbClr val="007FA3"/>
              </a:solidFill>
              <a:latin typeface="+mj-lt"/>
              <a:ea typeface="Arial"/>
              <a:cs typeface="Arial"/>
              <a:sym typeface="Arial"/>
            </a:endParaRPr>
          </a:p>
        </p:txBody>
      </p:sp>
      <p:sp>
        <p:nvSpPr>
          <p:cNvPr id="617" name="Content Placeholder 2"/>
          <p:cNvSpPr txBox="1">
            <a:spLocks noGrp="1"/>
          </p:cNvSpPr>
          <p:nvPr>
            <p:ph type="body" idx="1"/>
          </p:nvPr>
        </p:nvSpPr>
        <p:spPr>
          <a:xfrm>
            <a:off x="457200" y="1600199"/>
            <a:ext cx="8229600" cy="2961861"/>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Create a range of values for some input cell in your model that you wish to vary.</a:t>
            </a:r>
            <a:endParaRPr sz="2200" dirty="0">
              <a:latin typeface="+mn-lt"/>
            </a:endParaRPr>
          </a:p>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Enter the cell reference for the output variable in your model that you wish to evaluate in the row above the first value and one cell to the right of the column of input values.</a:t>
            </a:r>
            <a:endParaRPr sz="2200" dirty="0">
              <a:latin typeface="+mn-lt"/>
            </a:endParaRPr>
          </a:p>
          <a:p>
            <a:pPr marL="255588" marR="0" lvl="0" indent="-255588"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Select the range of cells that contains both the formulas and values you want to substitute.</a:t>
            </a:r>
            <a:endParaRPr sz="2200" b="0" i="0" u="none" strike="noStrike" cap="none" dirty="0">
              <a:solidFill>
                <a:srgbClr val="000000"/>
              </a:solidFill>
              <a:latin typeface="+mn-lt"/>
              <a:sym typeface="Arial"/>
            </a:endParaRPr>
          </a:p>
        </p:txBody>
      </p:sp>
      <p:sp>
        <p:nvSpPr>
          <p:cNvPr id="620" name="Content Placeholder 3"/>
          <p:cNvSpPr txBox="1">
            <a:spLocks noGrp="1"/>
          </p:cNvSpPr>
          <p:nvPr>
            <p:ph type="body" idx="2"/>
          </p:nvPr>
        </p:nvSpPr>
        <p:spPr>
          <a:xfrm>
            <a:off x="457200" y="4667392"/>
            <a:ext cx="149087" cy="540713"/>
          </a:xfrm>
          <a:prstGeom prst="rect">
            <a:avLst/>
          </a:prstGeom>
          <a:noFill/>
          <a:ln>
            <a:noFill/>
          </a:ln>
        </p:spPr>
        <p:txBody>
          <a:bodyPr spcFirstLastPara="1" wrap="square" lIns="0" tIns="0" rIns="0" bIns="0" anchor="t" anchorCtr="0">
            <a:noAutofit/>
          </a:bodyPr>
          <a:lstStyle/>
          <a:p>
            <a:pPr marL="256032" lvl="0" indent="-256032">
              <a:buSzPts val="2200"/>
            </a:pPr>
            <a:r>
              <a:rPr lang="en-US" sz="2200" dirty="0" smtClean="0">
                <a:solidFill>
                  <a:srgbClr val="000000"/>
                </a:solidFill>
                <a:latin typeface="+mn-lt"/>
              </a:rPr>
              <a:t>  </a:t>
            </a:r>
            <a:endParaRPr lang="en-US" sz="2200" dirty="0">
              <a:solidFill>
                <a:srgbClr val="000000"/>
              </a:solidFill>
              <a:latin typeface="+mn-lt"/>
            </a:endParaRPr>
          </a:p>
        </p:txBody>
      </p:sp>
      <p:graphicFrame>
        <p:nvGraphicFramePr>
          <p:cNvPr id="2" name="Object 1" descr="What if analysis option is selected from the data tab. Data table is selected under what if analysis option."/>
          <p:cNvGraphicFramePr>
            <a:graphicFrameLocks noChangeAspect="1"/>
          </p:cNvGraphicFramePr>
          <p:nvPr>
            <p:extLst>
              <p:ext uri="{D42A27DB-BD31-4B8C-83A1-F6EECF244321}">
                <p14:modId xmlns:p14="http://schemas.microsoft.com/office/powerpoint/2010/main" val="986365030"/>
              </p:ext>
            </p:extLst>
          </p:nvPr>
        </p:nvGraphicFramePr>
        <p:xfrm>
          <a:off x="723899" y="4879424"/>
          <a:ext cx="4902200" cy="355600"/>
        </p:xfrm>
        <a:graphic>
          <a:graphicData uri="http://schemas.openxmlformats.org/presentationml/2006/ole">
            <mc:AlternateContent xmlns:mc="http://schemas.openxmlformats.org/markup-compatibility/2006">
              <mc:Choice xmlns:v="urn:schemas-microsoft-com:vml" Requires="v">
                <p:oleObj spid="_x0000_s7337" name="Equation" r:id="rId4" imgW="4902120" imgH="355320" progId="Equation.DSMT4">
                  <p:embed/>
                </p:oleObj>
              </mc:Choice>
              <mc:Fallback>
                <p:oleObj name="Equation" r:id="rId4" imgW="4902120" imgH="355320" progId="Equation.DSMT4">
                  <p:embed/>
                  <p:pic>
                    <p:nvPicPr>
                      <p:cNvPr id="0" name=""/>
                      <p:cNvPicPr/>
                      <p:nvPr/>
                    </p:nvPicPr>
                    <p:blipFill>
                      <a:blip r:embed="rId5"/>
                      <a:stretch>
                        <a:fillRect/>
                      </a:stretch>
                    </p:blipFill>
                    <p:spPr>
                      <a:xfrm>
                        <a:off x="723899" y="4879424"/>
                        <a:ext cx="4902200" cy="355600"/>
                      </a:xfrm>
                      <a:prstGeom prst="rect">
                        <a:avLst/>
                      </a:prstGeom>
                    </p:spPr>
                  </p:pic>
                </p:oleObj>
              </mc:Fallback>
            </mc:AlternateContent>
          </a:graphicData>
        </a:graphic>
      </p:graphicFrame>
      <p:sp>
        <p:nvSpPr>
          <p:cNvPr id="618" name="Content Placeholder 4"/>
          <p:cNvSpPr txBox="1">
            <a:spLocks noGrp="1"/>
          </p:cNvSpPr>
          <p:nvPr>
            <p:ph type="body" idx="3"/>
          </p:nvPr>
        </p:nvSpPr>
        <p:spPr>
          <a:xfrm>
            <a:off x="457199" y="5313437"/>
            <a:ext cx="5565914" cy="928337"/>
          </a:xfrm>
          <a:prstGeom prst="rect">
            <a:avLst/>
          </a:prstGeom>
          <a:noFill/>
          <a:ln>
            <a:noFill/>
          </a:ln>
        </p:spPr>
        <p:txBody>
          <a:bodyPr spcFirstLastPara="1" wrap="square" lIns="0" tIns="0" rIns="0" bIns="0" anchor="t" anchorCtr="0">
            <a:noAutofit/>
          </a:bodyPr>
          <a:lstStyle/>
          <a:p>
            <a:pPr marL="256032" lvl="0" indent="-256032">
              <a:buSzPts val="2200"/>
            </a:pPr>
            <a:r>
              <a:rPr lang="en-US" sz="2200" dirty="0">
                <a:solidFill>
                  <a:srgbClr val="000000"/>
                </a:solidFill>
                <a:latin typeface="+mn-lt"/>
              </a:rPr>
              <a:t>Type the cell reference for the input cell in your model in the Column input cell box.</a:t>
            </a:r>
          </a:p>
        </p:txBody>
      </p:sp>
      <p:pic>
        <p:nvPicPr>
          <p:cNvPr id="3" name="Picture 2" descr="The Data Table dialog box has two blank input fields for Row input cell and Column input cell. Two buttons appear at the bottom of the dialog box. O K and Cancel."/>
          <p:cNvPicPr>
            <a:picLocks noChangeAspect="1"/>
          </p:cNvPicPr>
          <p:nvPr/>
        </p:nvPicPr>
        <p:blipFill>
          <a:blip r:embed="rId6"/>
          <a:stretch>
            <a:fillRect/>
          </a:stretch>
        </p:blipFill>
        <p:spPr>
          <a:xfrm>
            <a:off x="6231933" y="4687268"/>
            <a:ext cx="2355477" cy="1463166"/>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11.19: </a:t>
            </a:r>
            <a:r>
              <a:rPr lang="en-US" sz="3600" b="1" i="0" u="none" strike="noStrike" cap="none" dirty="0">
                <a:solidFill>
                  <a:srgbClr val="007FA3"/>
                </a:solidFill>
                <a:latin typeface="+mj-lt"/>
                <a:ea typeface="Arial"/>
                <a:cs typeface="Arial"/>
                <a:sym typeface="Arial"/>
              </a:rPr>
              <a:t>A One-Way Data Table for Uncertain Demand</a:t>
            </a:r>
            <a:endParaRPr sz="3600" b="1" i="0" u="none" strike="noStrike" cap="none" dirty="0">
              <a:solidFill>
                <a:srgbClr val="007FA3"/>
              </a:solidFill>
              <a:latin typeface="+mj-lt"/>
              <a:ea typeface="Arial"/>
              <a:cs typeface="Arial"/>
              <a:sym typeface="Arial"/>
            </a:endParaRPr>
          </a:p>
        </p:txBody>
      </p:sp>
      <p:sp>
        <p:nvSpPr>
          <p:cNvPr id="627" name="Content Placeholder 2"/>
          <p:cNvSpPr txBox="1">
            <a:spLocks noGrp="1"/>
          </p:cNvSpPr>
          <p:nvPr>
            <p:ph type="body" idx="1"/>
          </p:nvPr>
        </p:nvSpPr>
        <p:spPr>
          <a:xfrm>
            <a:off x="457201" y="1600200"/>
            <a:ext cx="3546428" cy="1530626"/>
          </a:xfrm>
          <a:prstGeom prst="rect">
            <a:avLst/>
          </a:prstGeom>
          <a:noFill/>
          <a:ln>
            <a:noFill/>
          </a:ln>
        </p:spPr>
        <p:txBody>
          <a:bodyPr spcFirstLastPara="1" wrap="square" lIns="0" tIns="0" rIns="0" bIns="0" anchor="t" anchorCtr="0">
            <a:noAutofit/>
          </a:bodyPr>
          <a:lstStyle/>
          <a:p>
            <a:pPr marL="432000" marR="0" lvl="0" indent="-432000" algn="l" rtl="0">
              <a:spcAft>
                <a:spcPts val="0"/>
              </a:spcAft>
              <a:buClr>
                <a:srgbClr val="007FA3"/>
              </a:buClr>
              <a:buSzPts val="1800"/>
              <a:buFont typeface="Arial"/>
              <a:buAutoNum type="arabicPeriod"/>
            </a:pPr>
            <a:r>
              <a:rPr lang="en-US" sz="1800" b="0" i="0" u="none" strike="noStrike" cap="none" dirty="0">
                <a:solidFill>
                  <a:schemeClr val="dk1"/>
                </a:solidFill>
                <a:latin typeface="+mn-lt"/>
                <a:sym typeface="Arial"/>
              </a:rPr>
              <a:t>Create a column of demand values (column E).</a:t>
            </a:r>
            <a:endParaRPr sz="1800" dirty="0">
              <a:latin typeface="+mn-lt"/>
            </a:endParaRPr>
          </a:p>
          <a:p>
            <a:pPr marL="432000" marR="0" lvl="0" indent="-432000" algn="l" rtl="0">
              <a:spcAft>
                <a:spcPts val="0"/>
              </a:spcAft>
              <a:buClr>
                <a:srgbClr val="007FA3"/>
              </a:buClr>
              <a:buSzPts val="1800"/>
              <a:buFont typeface="Arial"/>
              <a:buAutoNum type="arabicPeriod"/>
            </a:pPr>
            <a:r>
              <a:rPr lang="en-US" sz="1800" b="0" i="0" u="none" strike="noStrike" cap="none" dirty="0">
                <a:solidFill>
                  <a:schemeClr val="dk1"/>
                </a:solidFill>
                <a:latin typeface="+mn-lt"/>
                <a:sym typeface="Arial"/>
              </a:rPr>
              <a:t>Enter =C22 in cell F3 (to reference the output cell).</a:t>
            </a:r>
            <a:endParaRPr sz="1800" b="0" i="0" u="none" strike="noStrike" cap="none" dirty="0">
              <a:solidFill>
                <a:schemeClr val="dk1"/>
              </a:solidFill>
              <a:latin typeface="+mn-lt"/>
              <a:sym typeface="Arial"/>
            </a:endParaRPr>
          </a:p>
        </p:txBody>
      </p:sp>
      <p:sp>
        <p:nvSpPr>
          <p:cNvPr id="628" name="Content Placeholder 3"/>
          <p:cNvSpPr txBox="1">
            <a:spLocks noGrp="1"/>
          </p:cNvSpPr>
          <p:nvPr>
            <p:ph type="body" idx="2"/>
          </p:nvPr>
        </p:nvSpPr>
        <p:spPr>
          <a:xfrm>
            <a:off x="457200" y="3208037"/>
            <a:ext cx="2442882" cy="499260"/>
          </a:xfrm>
          <a:prstGeom prst="rect">
            <a:avLst/>
          </a:prstGeom>
          <a:noFill/>
          <a:ln>
            <a:noFill/>
          </a:ln>
        </p:spPr>
        <p:txBody>
          <a:bodyPr spcFirstLastPara="1" wrap="square" lIns="0" tIns="0" rIns="0" bIns="0" anchor="t" anchorCtr="0">
            <a:noAutofit/>
          </a:bodyPr>
          <a:lstStyle/>
          <a:p>
            <a:pPr marL="431800" marR="0" lvl="0" indent="-431800" algn="l" rtl="0">
              <a:spcAft>
                <a:spcPts val="0"/>
              </a:spcAft>
              <a:buClr>
                <a:srgbClr val="007FA3"/>
              </a:buClr>
              <a:buSzPts val="1800"/>
              <a:buFont typeface="Arial"/>
              <a:buAutoNum type="arabicPeriod" startAt="3"/>
            </a:pPr>
            <a:r>
              <a:rPr lang="en-US" sz="1800" b="0" i="0" u="none" strike="noStrike" cap="none" dirty="0">
                <a:solidFill>
                  <a:schemeClr val="dk1"/>
                </a:solidFill>
                <a:latin typeface="+mn-lt"/>
                <a:sym typeface="Arial"/>
              </a:rPr>
              <a:t>Highlight the range</a:t>
            </a:r>
            <a:endParaRPr dirty="0">
              <a:latin typeface="+mn-lt"/>
            </a:endParaRPr>
          </a:p>
        </p:txBody>
      </p:sp>
      <p:graphicFrame>
        <p:nvGraphicFramePr>
          <p:cNvPr id="2" name="Object 1" descr="E 3 colon F 11."/>
          <p:cNvGraphicFramePr>
            <a:graphicFrameLocks noChangeAspect="1"/>
          </p:cNvGraphicFramePr>
          <p:nvPr>
            <p:extLst>
              <p:ext uri="{D42A27DB-BD31-4B8C-83A1-F6EECF244321}">
                <p14:modId xmlns:p14="http://schemas.microsoft.com/office/powerpoint/2010/main" val="440227237"/>
              </p:ext>
            </p:extLst>
          </p:nvPr>
        </p:nvGraphicFramePr>
        <p:xfrm>
          <a:off x="2986157" y="3437789"/>
          <a:ext cx="914400" cy="228600"/>
        </p:xfrm>
        <a:graphic>
          <a:graphicData uri="http://schemas.openxmlformats.org/presentationml/2006/ole">
            <mc:AlternateContent xmlns:mc="http://schemas.openxmlformats.org/markup-compatibility/2006">
              <mc:Choice xmlns:v="urn:schemas-microsoft-com:vml" Requires="v">
                <p:oleObj spid="_x0000_s18586" name="Equation" r:id="rId4" imgW="914400" imgH="228600" progId="Equation.DSMT4">
                  <p:embed/>
                </p:oleObj>
              </mc:Choice>
              <mc:Fallback>
                <p:oleObj name="Equation" r:id="rId4" imgW="914400" imgH="228600" progId="Equation.DSMT4">
                  <p:embed/>
                  <p:pic>
                    <p:nvPicPr>
                      <p:cNvPr id="0" name=""/>
                      <p:cNvPicPr/>
                      <p:nvPr/>
                    </p:nvPicPr>
                    <p:blipFill>
                      <a:blip r:embed="rId5"/>
                      <a:stretch>
                        <a:fillRect/>
                      </a:stretch>
                    </p:blipFill>
                    <p:spPr>
                      <a:xfrm>
                        <a:off x="2986157" y="3437789"/>
                        <a:ext cx="914400" cy="228600"/>
                      </a:xfrm>
                      <a:prstGeom prst="rect">
                        <a:avLst/>
                      </a:prstGeom>
                    </p:spPr>
                  </p:pic>
                </p:oleObj>
              </mc:Fallback>
            </mc:AlternateContent>
          </a:graphicData>
        </a:graphic>
      </p:graphicFrame>
      <p:sp>
        <p:nvSpPr>
          <p:cNvPr id="630" name="Content Placeholder 4"/>
          <p:cNvSpPr txBox="1">
            <a:spLocks noGrp="1"/>
          </p:cNvSpPr>
          <p:nvPr>
            <p:ph type="body" idx="3"/>
          </p:nvPr>
        </p:nvSpPr>
        <p:spPr>
          <a:xfrm>
            <a:off x="457199" y="3784508"/>
            <a:ext cx="248479" cy="479379"/>
          </a:xfrm>
          <a:prstGeom prst="rect">
            <a:avLst/>
          </a:prstGeom>
          <a:noFill/>
          <a:ln>
            <a:noFill/>
          </a:ln>
        </p:spPr>
        <p:txBody>
          <a:bodyPr spcFirstLastPara="1" wrap="square" lIns="0" tIns="0" rIns="0" bIns="0" anchor="t" anchorCtr="0">
            <a:noAutofit/>
          </a:bodyPr>
          <a:lstStyle/>
          <a:p>
            <a:pPr marL="429768" marR="0" lvl="0" indent="-429768" algn="l" rtl="0">
              <a:spcAft>
                <a:spcPts val="0"/>
              </a:spcAft>
              <a:buClr>
                <a:srgbClr val="007FA3"/>
              </a:buClr>
              <a:buSzPts val="1800"/>
              <a:buFont typeface="Arial"/>
              <a:buAutoNum type="arabicPeriod" startAt="4"/>
            </a:pPr>
            <a:r>
              <a:rPr lang="en-US" sz="1800" b="0" i="0" u="none" strike="noStrike" cap="none" dirty="0" smtClean="0">
                <a:solidFill>
                  <a:schemeClr val="dk1"/>
                </a:solidFill>
                <a:latin typeface="+mn-lt"/>
                <a:ea typeface="Arial"/>
                <a:cs typeface="Arial"/>
                <a:sym typeface="Arial"/>
              </a:rPr>
              <a:t>  </a:t>
            </a:r>
            <a:endParaRPr sz="1800" b="0" i="0" u="none" strike="noStrike" cap="none" dirty="0">
              <a:solidFill>
                <a:schemeClr val="dk1"/>
              </a:solidFill>
              <a:latin typeface="+mn-lt"/>
              <a:ea typeface="Arial"/>
              <a:cs typeface="Arial"/>
              <a:sym typeface="Arial"/>
            </a:endParaRPr>
          </a:p>
        </p:txBody>
      </p:sp>
      <p:graphicFrame>
        <p:nvGraphicFramePr>
          <p:cNvPr id="11" name="Object 10" descr="What if analysis option is selected from the data tab. Data table is selected under what if analysis option."/>
          <p:cNvGraphicFramePr>
            <a:graphicFrameLocks noChangeAspect="1"/>
          </p:cNvGraphicFramePr>
          <p:nvPr>
            <p:extLst>
              <p:ext uri="{D42A27DB-BD31-4B8C-83A1-F6EECF244321}">
                <p14:modId xmlns:p14="http://schemas.microsoft.com/office/powerpoint/2010/main" val="3440497298"/>
              </p:ext>
            </p:extLst>
          </p:nvPr>
        </p:nvGraphicFramePr>
        <p:xfrm>
          <a:off x="875860" y="4018530"/>
          <a:ext cx="3127768" cy="230909"/>
        </p:xfrm>
        <a:graphic>
          <a:graphicData uri="http://schemas.openxmlformats.org/presentationml/2006/ole">
            <mc:AlternateContent xmlns:mc="http://schemas.openxmlformats.org/markup-compatibility/2006">
              <mc:Choice xmlns:v="urn:schemas-microsoft-com:vml" Requires="v">
                <p:oleObj spid="_x0000_s18587" name="Equation" r:id="rId6" imgW="3784320" imgH="279360" progId="Equation.DSMT4">
                  <p:embed/>
                </p:oleObj>
              </mc:Choice>
              <mc:Fallback>
                <p:oleObj name="Equation" r:id="rId6" imgW="3784320" imgH="279360" progId="Equation.DSMT4">
                  <p:embed/>
                  <p:pic>
                    <p:nvPicPr>
                      <p:cNvPr id="12" name="Object 11"/>
                      <p:cNvPicPr/>
                      <p:nvPr/>
                    </p:nvPicPr>
                    <p:blipFill>
                      <a:blip r:embed="rId7"/>
                      <a:stretch>
                        <a:fillRect/>
                      </a:stretch>
                    </p:blipFill>
                    <p:spPr>
                      <a:xfrm>
                        <a:off x="875860" y="4018530"/>
                        <a:ext cx="3127768" cy="230909"/>
                      </a:xfrm>
                      <a:prstGeom prst="rect">
                        <a:avLst/>
                      </a:prstGeom>
                    </p:spPr>
                  </p:pic>
                </p:oleObj>
              </mc:Fallback>
            </mc:AlternateContent>
          </a:graphicData>
        </a:graphic>
      </p:graphicFrame>
      <p:sp>
        <p:nvSpPr>
          <p:cNvPr id="632" name="Content Placeholder 5"/>
          <p:cNvSpPr txBox="1">
            <a:spLocks noGrp="1"/>
          </p:cNvSpPr>
          <p:nvPr>
            <p:ph type="body" idx="4"/>
          </p:nvPr>
        </p:nvSpPr>
        <p:spPr>
          <a:xfrm>
            <a:off x="457199" y="4346621"/>
            <a:ext cx="3647662" cy="1338562"/>
          </a:xfrm>
          <a:prstGeom prst="rect">
            <a:avLst/>
          </a:prstGeom>
          <a:noFill/>
          <a:ln>
            <a:noFill/>
          </a:ln>
        </p:spPr>
        <p:txBody>
          <a:bodyPr spcFirstLastPara="1" wrap="square" lIns="0" tIns="0" rIns="0" bIns="0" anchor="t" anchorCtr="0">
            <a:noAutofit/>
          </a:bodyPr>
          <a:lstStyle/>
          <a:p>
            <a:pPr marL="432000" marR="0" lvl="0" indent="-432000" algn="l" rtl="0">
              <a:spcAft>
                <a:spcPts val="0"/>
              </a:spcAft>
              <a:buClr>
                <a:srgbClr val="007FA3"/>
              </a:buClr>
              <a:buSzPts val="1800"/>
              <a:buFont typeface="Arial"/>
              <a:buAutoNum type="arabicPeriod" startAt="5"/>
            </a:pPr>
            <a:r>
              <a:rPr lang="en-US" sz="1800" b="0" i="0" u="none" strike="noStrike" cap="none" dirty="0">
                <a:solidFill>
                  <a:schemeClr val="dk1"/>
                </a:solidFill>
                <a:latin typeface="+mn-lt"/>
                <a:ea typeface="Arial"/>
                <a:cs typeface="Arial"/>
                <a:sym typeface="Arial"/>
              </a:rPr>
              <a:t>Enter B8 for Column input cell in the Data Table dialog (tells Excel that column E refers to demand)</a:t>
            </a:r>
            <a:endParaRPr sz="1800" b="0" i="0" u="none" strike="noStrike" cap="none" dirty="0">
              <a:solidFill>
                <a:schemeClr val="dk1"/>
              </a:solidFill>
              <a:latin typeface="+mn-lt"/>
              <a:ea typeface="Arial"/>
              <a:cs typeface="Arial"/>
              <a:sym typeface="Arial"/>
            </a:endParaRPr>
          </a:p>
        </p:txBody>
      </p:sp>
      <p:pic>
        <p:nvPicPr>
          <p:cNvPr id="3" name="Picture 2" descr="An Excel sheet for profit model. A table titled, data. The table has 1 row and 4 columns. The columns have the following headings from left to right. Unit price, Unit cost, Fixed cost, Demand. The row entries are as follows. Row 1. 40, 24, 400,000, 50,000. A table titled, profit data table, has 8 rows and 3 columns. The columns have the following headings from left to right. Demand, $240,000. The row entries are as follows. Row 1. 25,000, negative 360,000. Row 2. 30,000, negative 160,000. Row 3. 35,000, 40,000. Row 4. 40,000, 240,000. Row 5. 45,000, 240,000. Row 6. 50,000, 240,000. Row 7. 55,000, 240,000. Row 8. 60,000, 240,000. A table titled, model. The table has 2 rows and 7 columns. The columns have the following headings from left to right. Unit price, Quantity sold, Revenue, Unit cost, Quantity produced, Variable cost, Fixed cost. The row entries are as follows. Row 1. $40, 40,000, blank, $24, 40,000, blank, blank. Row 2. Blank, blank, $1,600,000, blank, blank, $960,000, $400,000. Profit, $240,000.00. The Data Table dialog box has two blank input fields for Row input cell and Column input cell. Two buttons appear at the bottom of the dialog box. O K and Cancel. In the profit data table, the two column headings are labeled, 1 and 2, respectively. The profit data table is labeled, 3. The value of demand, 50,000, under data table, and the input field of Column input cell in the Data Table dialog box are labeled, 5."/>
          <p:cNvPicPr>
            <a:picLocks noChangeAspect="1"/>
          </p:cNvPicPr>
          <p:nvPr/>
        </p:nvPicPr>
        <p:blipFill>
          <a:blip r:embed="rId8"/>
          <a:stretch>
            <a:fillRect/>
          </a:stretch>
        </p:blipFill>
        <p:spPr>
          <a:xfrm>
            <a:off x="4285441" y="1900327"/>
            <a:ext cx="4401359" cy="311468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11.20: </a:t>
            </a:r>
            <a:r>
              <a:rPr lang="en-US" sz="3600" b="1" i="0" u="none" strike="noStrike" cap="none" dirty="0">
                <a:solidFill>
                  <a:srgbClr val="007FA3"/>
                </a:solidFill>
                <a:latin typeface="+mj-lt"/>
                <a:ea typeface="Arial"/>
                <a:cs typeface="Arial"/>
                <a:sym typeface="Arial"/>
              </a:rPr>
              <a:t>One-Way Data Tables with Multiple Outputs</a:t>
            </a:r>
            <a:endParaRPr sz="3600" b="1" i="0" u="none" strike="noStrike" cap="none" dirty="0">
              <a:solidFill>
                <a:srgbClr val="007FA3"/>
              </a:solidFill>
              <a:latin typeface="+mj-lt"/>
              <a:ea typeface="Arial"/>
              <a:cs typeface="Arial"/>
              <a:sym typeface="Arial"/>
            </a:endParaRPr>
          </a:p>
        </p:txBody>
      </p:sp>
      <p:sp>
        <p:nvSpPr>
          <p:cNvPr id="640" name="Content Placeholder 2"/>
          <p:cNvSpPr txBox="1">
            <a:spLocks noGrp="1"/>
          </p:cNvSpPr>
          <p:nvPr>
            <p:ph type="body" idx="1"/>
          </p:nvPr>
        </p:nvSpPr>
        <p:spPr>
          <a:xfrm>
            <a:off x="457200" y="1600200"/>
            <a:ext cx="5338482" cy="154056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Create a second output column for revenue.</a:t>
            </a:r>
            <a:endParaRPr sz="2400" dirty="0">
              <a:latin typeface="+mn-lt"/>
            </a:endParaRPr>
          </a:p>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Enter =C15 </a:t>
            </a:r>
            <a:r>
              <a:rPr lang="en-US" sz="2400" b="0" i="0" u="none" strike="noStrike" cap="none" dirty="0" smtClean="0">
                <a:solidFill>
                  <a:schemeClr val="dk1"/>
                </a:solidFill>
                <a:latin typeface="+mn-lt"/>
                <a:sym typeface="Arial"/>
              </a:rPr>
              <a:t>into </a:t>
            </a:r>
            <a:r>
              <a:rPr lang="en-US" sz="2400" b="0" i="0" u="none" strike="noStrike" cap="none" dirty="0">
                <a:solidFill>
                  <a:schemeClr val="dk1"/>
                </a:solidFill>
                <a:latin typeface="+mn-lt"/>
                <a:sym typeface="Arial"/>
              </a:rPr>
              <a:t>cell G3.</a:t>
            </a:r>
            <a:endParaRPr sz="2400" b="0" i="0" u="none" strike="noStrike" cap="none" dirty="0">
              <a:solidFill>
                <a:schemeClr val="dk1"/>
              </a:solidFill>
              <a:latin typeface="+mn-lt"/>
              <a:sym typeface="Arial"/>
            </a:endParaRPr>
          </a:p>
        </p:txBody>
      </p:sp>
      <p:sp>
        <p:nvSpPr>
          <p:cNvPr id="641" name="Content Placeholder 3"/>
          <p:cNvSpPr txBox="1">
            <a:spLocks noGrp="1"/>
          </p:cNvSpPr>
          <p:nvPr>
            <p:ph type="body" idx="2"/>
          </p:nvPr>
        </p:nvSpPr>
        <p:spPr>
          <a:xfrm>
            <a:off x="457200" y="3234893"/>
            <a:ext cx="1560443" cy="581733"/>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ts val="2400"/>
              <a:buFont typeface="Arial"/>
              <a:buChar char="•"/>
            </a:pPr>
            <a:r>
              <a:rPr lang="en-US" sz="2400" b="0" i="0" u="none" strike="noStrike" cap="none" dirty="0">
                <a:solidFill>
                  <a:schemeClr val="dk1"/>
                </a:solidFill>
                <a:latin typeface="+mn-lt"/>
                <a:sym typeface="Arial"/>
              </a:rPr>
              <a:t>Highlight</a:t>
            </a:r>
            <a:endParaRPr dirty="0">
              <a:latin typeface="+mn-lt"/>
            </a:endParaRPr>
          </a:p>
        </p:txBody>
      </p:sp>
      <p:graphicFrame>
        <p:nvGraphicFramePr>
          <p:cNvPr id="2" name="Object 1" descr="E 3 colon G 11."/>
          <p:cNvGraphicFramePr>
            <a:graphicFrameLocks noChangeAspect="1"/>
          </p:cNvGraphicFramePr>
          <p:nvPr>
            <p:extLst>
              <p:ext uri="{D42A27DB-BD31-4B8C-83A1-F6EECF244321}">
                <p14:modId xmlns:p14="http://schemas.microsoft.com/office/powerpoint/2010/main" val="1556902145"/>
              </p:ext>
            </p:extLst>
          </p:nvPr>
        </p:nvGraphicFramePr>
        <p:xfrm>
          <a:off x="2136912" y="3497886"/>
          <a:ext cx="1130300" cy="279400"/>
        </p:xfrm>
        <a:graphic>
          <a:graphicData uri="http://schemas.openxmlformats.org/presentationml/2006/ole">
            <mc:AlternateContent xmlns:mc="http://schemas.openxmlformats.org/markup-compatibility/2006">
              <mc:Choice xmlns:v="urn:schemas-microsoft-com:vml" Requires="v">
                <p:oleObj spid="_x0000_s8510" name="Equation" r:id="rId4" imgW="1130040" imgH="279360" progId="Equation.DSMT4">
                  <p:embed/>
                </p:oleObj>
              </mc:Choice>
              <mc:Fallback>
                <p:oleObj name="Equation" r:id="rId4" imgW="1130040" imgH="279360" progId="Equation.DSMT4">
                  <p:embed/>
                  <p:pic>
                    <p:nvPicPr>
                      <p:cNvPr id="0" name=""/>
                      <p:cNvPicPr/>
                      <p:nvPr/>
                    </p:nvPicPr>
                    <p:blipFill>
                      <a:blip r:embed="rId5"/>
                      <a:stretch>
                        <a:fillRect/>
                      </a:stretch>
                    </p:blipFill>
                    <p:spPr>
                      <a:xfrm>
                        <a:off x="2136912" y="3497886"/>
                        <a:ext cx="1130300" cy="279400"/>
                      </a:xfrm>
                      <a:prstGeom prst="rect">
                        <a:avLst/>
                      </a:prstGeom>
                    </p:spPr>
                  </p:pic>
                </p:oleObj>
              </mc:Fallback>
            </mc:AlternateContent>
          </a:graphicData>
        </a:graphic>
      </p:graphicFrame>
      <p:sp>
        <p:nvSpPr>
          <p:cNvPr id="643" name="Content Placeholder 4"/>
          <p:cNvSpPr txBox="1">
            <a:spLocks noGrp="1"/>
          </p:cNvSpPr>
          <p:nvPr>
            <p:ph type="body" idx="3"/>
          </p:nvPr>
        </p:nvSpPr>
        <p:spPr>
          <a:xfrm>
            <a:off x="457199" y="3910755"/>
            <a:ext cx="159027" cy="58173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12" name="Object 11" descr="What if analysis option is selected from the data tab. Data table is selected under what if analysis option."/>
          <p:cNvGraphicFramePr>
            <a:graphicFrameLocks noChangeAspect="1"/>
          </p:cNvGraphicFramePr>
          <p:nvPr>
            <p:extLst>
              <p:ext uri="{D42A27DB-BD31-4B8C-83A1-F6EECF244321}">
                <p14:modId xmlns:p14="http://schemas.microsoft.com/office/powerpoint/2010/main" val="4136112495"/>
              </p:ext>
            </p:extLst>
          </p:nvPr>
        </p:nvGraphicFramePr>
        <p:xfrm>
          <a:off x="715097" y="4134407"/>
          <a:ext cx="4902200" cy="355600"/>
        </p:xfrm>
        <a:graphic>
          <a:graphicData uri="http://schemas.openxmlformats.org/presentationml/2006/ole">
            <mc:AlternateContent xmlns:mc="http://schemas.openxmlformats.org/markup-compatibility/2006">
              <mc:Choice xmlns:v="urn:schemas-microsoft-com:vml" Requires="v">
                <p:oleObj spid="_x0000_s8511" name="Equation" r:id="rId6" imgW="4902120" imgH="355320" progId="Equation.DSMT4">
                  <p:embed/>
                </p:oleObj>
              </mc:Choice>
              <mc:Fallback>
                <p:oleObj name="Equation" r:id="rId6" imgW="4902120" imgH="355320" progId="Equation.DSMT4">
                  <p:embed/>
                  <p:pic>
                    <p:nvPicPr>
                      <p:cNvPr id="2" name="Object 1"/>
                      <p:cNvPicPr/>
                      <p:nvPr/>
                    </p:nvPicPr>
                    <p:blipFill>
                      <a:blip r:embed="rId7"/>
                      <a:stretch>
                        <a:fillRect/>
                      </a:stretch>
                    </p:blipFill>
                    <p:spPr>
                      <a:xfrm>
                        <a:off x="715097" y="4134407"/>
                        <a:ext cx="4902200" cy="355600"/>
                      </a:xfrm>
                      <a:prstGeom prst="rect">
                        <a:avLst/>
                      </a:prstGeom>
                    </p:spPr>
                  </p:pic>
                </p:oleObj>
              </mc:Fallback>
            </mc:AlternateContent>
          </a:graphicData>
        </a:graphic>
      </p:graphicFrame>
      <p:sp>
        <p:nvSpPr>
          <p:cNvPr id="645" name="Content Placeholder 5"/>
          <p:cNvSpPr txBox="1">
            <a:spLocks noGrp="1"/>
          </p:cNvSpPr>
          <p:nvPr>
            <p:ph type="body" idx="4"/>
          </p:nvPr>
        </p:nvSpPr>
        <p:spPr>
          <a:xfrm>
            <a:off x="457199" y="4586615"/>
            <a:ext cx="5338482" cy="979297"/>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400"/>
              <a:buFont typeface="Arial"/>
              <a:buChar char="•"/>
            </a:pPr>
            <a:r>
              <a:rPr lang="en-US" sz="2400" b="0" i="0" u="none" strike="noStrike" cap="none" dirty="0">
                <a:solidFill>
                  <a:schemeClr val="dk1"/>
                </a:solidFill>
                <a:latin typeface="+mn-lt"/>
                <a:ea typeface="Arial"/>
                <a:cs typeface="Arial"/>
                <a:sym typeface="Arial"/>
              </a:rPr>
              <a:t>Enter B8 for </a:t>
            </a:r>
            <a:r>
              <a:rPr lang="en-US" sz="2400" b="0" u="none" strike="noStrike" cap="none" dirty="0">
                <a:solidFill>
                  <a:schemeClr val="dk1"/>
                </a:solidFill>
                <a:latin typeface="+mn-lt"/>
                <a:ea typeface="Arial"/>
                <a:cs typeface="Arial"/>
                <a:sym typeface="Arial"/>
              </a:rPr>
              <a:t>Column input cell </a:t>
            </a:r>
            <a:r>
              <a:rPr lang="en-US" sz="2400" b="0" i="0" u="none" strike="noStrike" cap="none" dirty="0">
                <a:solidFill>
                  <a:schemeClr val="dk1"/>
                </a:solidFill>
                <a:latin typeface="+mn-lt"/>
                <a:ea typeface="Arial"/>
                <a:cs typeface="Arial"/>
                <a:sym typeface="Arial"/>
              </a:rPr>
              <a:t>in the </a:t>
            </a:r>
            <a:r>
              <a:rPr lang="en-US" sz="2400" b="0" u="none" strike="noStrike" cap="none" dirty="0">
                <a:solidFill>
                  <a:schemeClr val="dk1"/>
                </a:solidFill>
                <a:latin typeface="+mn-lt"/>
                <a:ea typeface="Arial"/>
                <a:cs typeface="Arial"/>
                <a:sym typeface="Arial"/>
              </a:rPr>
              <a:t>Data Table </a:t>
            </a:r>
            <a:r>
              <a:rPr lang="en-US" sz="2400" b="0" i="0" u="none" strike="noStrike" cap="none" dirty="0" smtClean="0">
                <a:solidFill>
                  <a:schemeClr val="dk1"/>
                </a:solidFill>
                <a:latin typeface="+mn-lt"/>
                <a:ea typeface="Arial"/>
                <a:cs typeface="Arial"/>
                <a:sym typeface="Arial"/>
              </a:rPr>
              <a:t>dialog.</a:t>
            </a:r>
            <a:endParaRPr sz="2400" b="0" i="0" u="none" strike="noStrike" cap="none" dirty="0">
              <a:solidFill>
                <a:schemeClr val="dk1"/>
              </a:solidFill>
              <a:latin typeface="+mn-lt"/>
              <a:ea typeface="Arial"/>
              <a:cs typeface="Arial"/>
              <a:sym typeface="Arial"/>
            </a:endParaRPr>
          </a:p>
        </p:txBody>
      </p:sp>
      <p:pic>
        <p:nvPicPr>
          <p:cNvPr id="3" name="Picture 2" descr="An Excel sheet for profit model. A table titled, data. The table has 1 rows and 4 columns. The columns have the following headings from left to right. Unit price, Unit cost, Fixed cost, Demand. The row entries are as follows. Row 1. 40, 24, 400,000, 50,000. A table has 8 rows and 3 columns. The columns have the following headings from left to right. Demand. Profit, $240,000. Revenue, $1,600,000. The row entries are as follows. Row 1. 25,000, 360,000, 1,000,000. Row 2. 30,000, 160,000, 1,200,000. Row 3. 35,000, 40,000, 1,400,000. Row 4. 40,000, 240,000, 1,600,000. Row 5. 45,000, 240,000, 1,600,000. Row 6. 50,000, 240,000, 1,600,000. Row 7. 55,000, 240,000, 1,600,000. Row 8. 60,000, 240,000, 1,600,000. A table titled, model. The table has 2 rows and 7 columns. The columns have the following headings from left to right. Unit price, Quantity sold, Revenue, Unit cost, Quantity produced, Variable cost, Fixed cost. The row entries are as follows. Row 1. $40, 40,000, blank, $24, 40,000, blank, blank. Row 2. Blank, blank, $1,600,000, blank, blank, $960,000, $400,000. Profit, $240,000.00."/>
          <p:cNvPicPr>
            <a:picLocks noChangeAspect="1"/>
          </p:cNvPicPr>
          <p:nvPr/>
        </p:nvPicPr>
        <p:blipFill>
          <a:blip r:embed="rId8"/>
          <a:stretch>
            <a:fillRect/>
          </a:stretch>
        </p:blipFill>
        <p:spPr>
          <a:xfrm>
            <a:off x="6289271" y="1631852"/>
            <a:ext cx="2128243" cy="2521745"/>
          </a:xfrm>
          <a:prstGeom prst="rect">
            <a:avLst/>
          </a:prstGeom>
        </p:spPr>
      </p:pic>
      <p:pic>
        <p:nvPicPr>
          <p:cNvPr id="4" name="Picture 3" descr="The table has 8 rows and 3 columns. The columns have the following headings from left to right. Demand. Profit, $240,000. Revenue, $1,600,000. The row entries are as follows. Row 1. 25,000, 360,000, 1,000,000. Row 2. 30,000, 160,000, 1,200,000. Row 3. 35,000, 40,000, 1,400,000. Row 4. 40,000, 240,000, 1,600,000. Row 5. 45,000, 240,000, 1,600,000. Row 6. 50,000, 240,000, 1,600,000. Row 7. 55,000, 240,000, 1,600,000. Row 8. 60,000, 240,000, 1,600,000."/>
          <p:cNvPicPr>
            <a:picLocks noChangeAspect="1"/>
          </p:cNvPicPr>
          <p:nvPr/>
        </p:nvPicPr>
        <p:blipFill>
          <a:blip r:embed="rId9"/>
          <a:stretch>
            <a:fillRect/>
          </a:stretch>
        </p:blipFill>
        <p:spPr>
          <a:xfrm>
            <a:off x="6308115" y="4312207"/>
            <a:ext cx="2109399" cy="1938696"/>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Two-Way Data Tables</a:t>
            </a:r>
            <a:endParaRPr sz="3600" b="1" i="0" u="none" strike="noStrike" cap="none" dirty="0">
              <a:solidFill>
                <a:srgbClr val="007FA3"/>
              </a:solidFill>
              <a:latin typeface="+mj-lt"/>
              <a:ea typeface="Arial"/>
              <a:cs typeface="Arial"/>
              <a:sym typeface="Arial"/>
            </a:endParaRPr>
          </a:p>
        </p:txBody>
      </p:sp>
      <p:sp>
        <p:nvSpPr>
          <p:cNvPr id="652" name="Content Placeholder 2"/>
          <p:cNvSpPr txBox="1">
            <a:spLocks noGrp="1"/>
          </p:cNvSpPr>
          <p:nvPr>
            <p:ph type="body" idx="1"/>
          </p:nvPr>
        </p:nvSpPr>
        <p:spPr>
          <a:xfrm>
            <a:off x="457200" y="1600200"/>
            <a:ext cx="8229600" cy="465151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Type a list of values for one input variable in a column and a list of input values for the second input variable in a row, starting one row above and one column to the right of the column list. </a:t>
            </a:r>
            <a:endParaRPr sz="2000" dirty="0">
              <a:latin typeface="+mn-lt"/>
            </a:endParaRPr>
          </a:p>
          <a:p>
            <a:pPr marL="256032" marR="0" lvl="0" indent="-256032"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In the cell in the upper left-hand corner immediately above the column list and to the left of the row list, enter the cell reference of the output variable you wish to evaluate. </a:t>
            </a:r>
            <a:endParaRPr sz="2000" dirty="0">
              <a:latin typeface="+mn-lt"/>
            </a:endParaRPr>
          </a:p>
          <a:p>
            <a:pPr marL="256032" marR="0" lvl="0" indent="-256032"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Select the range of cells that contain this cell reference and both the row and column of values.</a:t>
            </a:r>
            <a:endParaRPr sz="2000" dirty="0">
              <a:latin typeface="+mn-lt"/>
            </a:endParaRPr>
          </a:p>
          <a:p>
            <a:pPr marL="256032" marR="0" lvl="0" indent="-256032"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In the </a:t>
            </a:r>
            <a:r>
              <a:rPr lang="en-US" sz="2000" b="0" u="none" strike="noStrike" cap="none" dirty="0">
                <a:solidFill>
                  <a:schemeClr val="dk1"/>
                </a:solidFill>
                <a:latin typeface="+mn-lt"/>
                <a:sym typeface="Arial"/>
              </a:rPr>
              <a:t>Row input cell</a:t>
            </a:r>
            <a:r>
              <a:rPr lang="en-US" sz="2000" b="0" i="1" u="none" strike="noStrike" cap="none" dirty="0">
                <a:solidFill>
                  <a:schemeClr val="dk1"/>
                </a:solidFill>
                <a:latin typeface="+mn-lt"/>
                <a:sym typeface="Arial"/>
              </a:rPr>
              <a:t> </a:t>
            </a:r>
            <a:r>
              <a:rPr lang="en-US" sz="2000" b="0" i="0" u="none" strike="noStrike" cap="none" dirty="0">
                <a:solidFill>
                  <a:schemeClr val="dk1"/>
                </a:solidFill>
                <a:latin typeface="+mn-lt"/>
                <a:sym typeface="Arial"/>
              </a:rPr>
              <a:t>of the dialog box, enter the reference for the input cell in the model that corresponds to the input values in the row. </a:t>
            </a:r>
            <a:endParaRPr sz="2000" dirty="0">
              <a:latin typeface="+mn-lt"/>
            </a:endParaRPr>
          </a:p>
          <a:p>
            <a:pPr marL="256032" marR="0" lvl="0" indent="-256032" algn="l" rtl="0">
              <a:spcAft>
                <a:spcPts val="0"/>
              </a:spcAft>
              <a:buClr>
                <a:srgbClr val="007FA3"/>
              </a:buClr>
              <a:buSzPts val="2000"/>
              <a:buFont typeface="Arial"/>
              <a:buChar char="•"/>
            </a:pPr>
            <a:r>
              <a:rPr lang="en-US" sz="2000" b="0" i="0" u="none" strike="noStrike" cap="none" dirty="0">
                <a:solidFill>
                  <a:schemeClr val="dk1"/>
                </a:solidFill>
                <a:latin typeface="+mn-lt"/>
                <a:sym typeface="Arial"/>
              </a:rPr>
              <a:t>In the </a:t>
            </a:r>
            <a:r>
              <a:rPr lang="en-US" sz="2000" b="0" u="none" strike="noStrike" cap="none" dirty="0">
                <a:solidFill>
                  <a:schemeClr val="dk1"/>
                </a:solidFill>
                <a:latin typeface="+mn-lt"/>
                <a:sym typeface="Arial"/>
              </a:rPr>
              <a:t>Column input cell </a:t>
            </a:r>
            <a:r>
              <a:rPr lang="en-US" sz="2000" b="0" i="0" u="none" strike="noStrike" cap="none" dirty="0">
                <a:solidFill>
                  <a:schemeClr val="dk1"/>
                </a:solidFill>
                <a:latin typeface="+mn-lt"/>
                <a:sym typeface="Arial"/>
              </a:rPr>
              <a:t>box, enter the reference for the input cell in the model that corresponds to the input values in the column.</a:t>
            </a:r>
            <a:endParaRPr sz="2000" b="0" i="0" u="none" strike="noStrike" cap="none" dirty="0">
              <a:solidFill>
                <a:schemeClr val="dk1"/>
              </a:solidFill>
              <a:latin typeface="+mn-lt"/>
              <a:sym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11.2: Developing a Decision Model Using an Influence Diagram</a:t>
            </a:r>
            <a:endParaRPr sz="3600" b="1" i="0" u="none" strike="noStrike" cap="none" dirty="0">
              <a:solidFill>
                <a:srgbClr val="007FA3"/>
              </a:solidFill>
              <a:latin typeface="+mj-lt"/>
              <a:ea typeface="Arial"/>
              <a:cs typeface="Arial"/>
              <a:sym typeface="Arial"/>
            </a:endParaRPr>
          </a:p>
        </p:txBody>
      </p:sp>
      <p:pic>
        <p:nvPicPr>
          <p:cNvPr id="7" name="Picture 6" descr="P = profit, R = revenue, C = cost."/>
          <p:cNvPicPr>
            <a:picLocks noChangeAspect="1"/>
          </p:cNvPicPr>
          <p:nvPr/>
        </p:nvPicPr>
        <p:blipFill>
          <a:blip r:embed="rId4"/>
          <a:stretch>
            <a:fillRect/>
          </a:stretch>
        </p:blipFill>
        <p:spPr>
          <a:xfrm>
            <a:off x="5347217" y="1600201"/>
            <a:ext cx="1359526" cy="920576"/>
          </a:xfrm>
          <a:prstGeom prst="rect">
            <a:avLst/>
          </a:prstGeom>
        </p:spPr>
      </p:pic>
      <p:pic>
        <p:nvPicPr>
          <p:cNvPr id="8" name="Picture 7" descr="P = unit price, c = unit cost, F = fixed cost, S = quantity sold, D = demand, Q = quantity produced."/>
          <p:cNvPicPr>
            <a:picLocks noChangeAspect="1"/>
          </p:cNvPicPr>
          <p:nvPr/>
        </p:nvPicPr>
        <p:blipFill>
          <a:blip r:embed="rId5"/>
          <a:stretch>
            <a:fillRect/>
          </a:stretch>
        </p:blipFill>
        <p:spPr>
          <a:xfrm>
            <a:off x="6881305" y="1600201"/>
            <a:ext cx="1755800" cy="1920406"/>
          </a:xfrm>
          <a:prstGeom prst="rect">
            <a:avLst/>
          </a:prstGeom>
        </p:spPr>
      </p:pic>
      <p:sp>
        <p:nvSpPr>
          <p:cNvPr id="265" name="Content Placeholder 2"/>
          <p:cNvSpPr txBox="1">
            <a:spLocks noGrp="1"/>
          </p:cNvSpPr>
          <p:nvPr>
            <p:ph type="body" idx="1"/>
          </p:nvPr>
        </p:nvSpPr>
        <p:spPr>
          <a:xfrm>
            <a:off x="457199" y="1600201"/>
            <a:ext cx="4651513" cy="576469"/>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Cost = fixed cost + variable cost</a:t>
            </a:r>
            <a:endParaRPr sz="2400" b="0" i="0" u="none" strike="noStrike" cap="none" dirty="0">
              <a:solidFill>
                <a:schemeClr val="dk1"/>
              </a:solidFill>
              <a:latin typeface="+mn-lt"/>
              <a:ea typeface="Arial"/>
              <a:cs typeface="Arial"/>
              <a:sym typeface="Arial"/>
            </a:endParaRPr>
          </a:p>
        </p:txBody>
      </p:sp>
      <p:graphicFrame>
        <p:nvGraphicFramePr>
          <p:cNvPr id="3" name="Object 2" descr="C = F + c Q"/>
          <p:cNvGraphicFramePr>
            <a:graphicFrameLocks noChangeAspect="1"/>
          </p:cNvGraphicFramePr>
          <p:nvPr>
            <p:extLst>
              <p:ext uri="{D42A27DB-BD31-4B8C-83A1-F6EECF244321}">
                <p14:modId xmlns:p14="http://schemas.microsoft.com/office/powerpoint/2010/main" val="2646053117"/>
              </p:ext>
            </p:extLst>
          </p:nvPr>
        </p:nvGraphicFramePr>
        <p:xfrm>
          <a:off x="2078105" y="2262352"/>
          <a:ext cx="1409700" cy="342900"/>
        </p:xfrm>
        <a:graphic>
          <a:graphicData uri="http://schemas.openxmlformats.org/presentationml/2006/ole">
            <mc:AlternateContent xmlns:mc="http://schemas.openxmlformats.org/markup-compatibility/2006">
              <mc:Choice xmlns:v="urn:schemas-microsoft-com:vml" Requires="v">
                <p:oleObj spid="_x0000_s14816" name="Equation" r:id="rId6" imgW="1409400" imgH="342720" progId="Equation.DSMT4">
                  <p:embed/>
                </p:oleObj>
              </mc:Choice>
              <mc:Fallback>
                <p:oleObj name="Equation" r:id="rId6" imgW="1409400" imgH="342720" progId="Equation.DSMT4">
                  <p:embed/>
                  <p:pic>
                    <p:nvPicPr>
                      <p:cNvPr id="0" name=""/>
                      <p:cNvPicPr/>
                      <p:nvPr/>
                    </p:nvPicPr>
                    <p:blipFill>
                      <a:blip r:embed="rId7"/>
                      <a:stretch>
                        <a:fillRect/>
                      </a:stretch>
                    </p:blipFill>
                    <p:spPr>
                      <a:xfrm>
                        <a:off x="2078105" y="2262352"/>
                        <a:ext cx="1409700" cy="342900"/>
                      </a:xfrm>
                      <a:prstGeom prst="rect">
                        <a:avLst/>
                      </a:prstGeom>
                    </p:spPr>
                  </p:pic>
                </p:oleObj>
              </mc:Fallback>
            </mc:AlternateContent>
          </a:graphicData>
        </a:graphic>
      </p:graphicFrame>
      <p:sp>
        <p:nvSpPr>
          <p:cNvPr id="267" name="Content Placeholder 3"/>
          <p:cNvSpPr txBox="1">
            <a:spLocks noGrp="1"/>
          </p:cNvSpPr>
          <p:nvPr>
            <p:ph type="body" idx="2"/>
          </p:nvPr>
        </p:nvSpPr>
        <p:spPr>
          <a:xfrm>
            <a:off x="457199" y="2690934"/>
            <a:ext cx="5158410" cy="588979"/>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ct val="100000"/>
              <a:buFont typeface="Arial"/>
              <a:buChar char="•"/>
            </a:pPr>
            <a:r>
              <a:rPr lang="en-US" sz="2400" b="0" i="0" u="none" strike="noStrike" cap="none" dirty="0">
                <a:solidFill>
                  <a:schemeClr val="dk1"/>
                </a:solidFill>
                <a:latin typeface="+mn-lt"/>
                <a:ea typeface="Arial"/>
                <a:cs typeface="Arial"/>
                <a:sym typeface="Arial"/>
              </a:rPr>
              <a:t>Revenue = price times quantity sold</a:t>
            </a:r>
            <a:endParaRPr sz="2400" b="0" i="0" u="none" strike="noStrike" cap="none" dirty="0">
              <a:solidFill>
                <a:schemeClr val="dk1"/>
              </a:solidFill>
              <a:latin typeface="+mn-lt"/>
              <a:ea typeface="Arial"/>
              <a:cs typeface="Arial"/>
              <a:sym typeface="Arial"/>
            </a:endParaRPr>
          </a:p>
        </p:txBody>
      </p:sp>
      <p:graphicFrame>
        <p:nvGraphicFramePr>
          <p:cNvPr id="17" name="Object 16" descr="R = p S"/>
          <p:cNvGraphicFramePr>
            <a:graphicFrameLocks noChangeAspect="1"/>
          </p:cNvGraphicFramePr>
          <p:nvPr>
            <p:extLst>
              <p:ext uri="{D42A27DB-BD31-4B8C-83A1-F6EECF244321}">
                <p14:modId xmlns:p14="http://schemas.microsoft.com/office/powerpoint/2010/main" val="1520154068"/>
              </p:ext>
            </p:extLst>
          </p:nvPr>
        </p:nvGraphicFramePr>
        <p:xfrm>
          <a:off x="2325688" y="3363913"/>
          <a:ext cx="914400" cy="342900"/>
        </p:xfrm>
        <a:graphic>
          <a:graphicData uri="http://schemas.openxmlformats.org/presentationml/2006/ole">
            <mc:AlternateContent xmlns:mc="http://schemas.openxmlformats.org/markup-compatibility/2006">
              <mc:Choice xmlns:v="urn:schemas-microsoft-com:vml" Requires="v">
                <p:oleObj spid="_x0000_s14817" name="Equation" r:id="rId8" imgW="914400" imgH="342720" progId="Equation.DSMT4">
                  <p:embed/>
                </p:oleObj>
              </mc:Choice>
              <mc:Fallback>
                <p:oleObj name="Equation" r:id="rId8" imgW="914400" imgH="342720" progId="Equation.DSMT4">
                  <p:embed/>
                  <p:pic>
                    <p:nvPicPr>
                      <p:cNvPr id="3" name="Object 2"/>
                      <p:cNvPicPr/>
                      <p:nvPr/>
                    </p:nvPicPr>
                    <p:blipFill>
                      <a:blip r:embed="rId9"/>
                      <a:stretch>
                        <a:fillRect/>
                      </a:stretch>
                    </p:blipFill>
                    <p:spPr>
                      <a:xfrm>
                        <a:off x="2325688" y="3363913"/>
                        <a:ext cx="914400" cy="342900"/>
                      </a:xfrm>
                      <a:prstGeom prst="rect">
                        <a:avLst/>
                      </a:prstGeom>
                    </p:spPr>
                  </p:pic>
                </p:oleObj>
              </mc:Fallback>
            </mc:AlternateContent>
          </a:graphicData>
        </a:graphic>
      </p:graphicFrame>
      <p:sp>
        <p:nvSpPr>
          <p:cNvPr id="272" name="Content Placeholder 4"/>
          <p:cNvSpPr txBox="1">
            <a:spLocks noGrp="1"/>
          </p:cNvSpPr>
          <p:nvPr>
            <p:ph type="body" idx="3"/>
          </p:nvPr>
        </p:nvSpPr>
        <p:spPr>
          <a:xfrm>
            <a:off x="457199" y="3572440"/>
            <a:ext cx="139149" cy="573973"/>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400" b="0" i="0" u="none" strike="noStrike" cap="none" dirty="0" smtClean="0">
                <a:solidFill>
                  <a:schemeClr val="dk1"/>
                </a:solidFill>
                <a:latin typeface="+mn-lt"/>
                <a:ea typeface="Arial"/>
                <a:cs typeface="Arial"/>
                <a:sym typeface="Arial"/>
              </a:rPr>
              <a:t>  </a:t>
            </a:r>
            <a:endParaRPr sz="2400" b="0" i="0" u="none" strike="noStrike" cap="none" dirty="0">
              <a:solidFill>
                <a:schemeClr val="dk1"/>
              </a:solidFill>
              <a:latin typeface="+mn-lt"/>
              <a:ea typeface="Arial"/>
              <a:cs typeface="Arial"/>
              <a:sym typeface="Arial"/>
            </a:endParaRPr>
          </a:p>
        </p:txBody>
      </p:sp>
      <p:graphicFrame>
        <p:nvGraphicFramePr>
          <p:cNvPr id="4" name="Object 3" descr="Quantity sold = minimum left brace demand, quantity sold right brace"/>
          <p:cNvGraphicFramePr>
            <a:graphicFrameLocks noChangeAspect="1"/>
          </p:cNvGraphicFramePr>
          <p:nvPr>
            <p:extLst>
              <p:ext uri="{D42A27DB-BD31-4B8C-83A1-F6EECF244321}">
                <p14:modId xmlns:p14="http://schemas.microsoft.com/office/powerpoint/2010/main" val="1169980868"/>
              </p:ext>
            </p:extLst>
          </p:nvPr>
        </p:nvGraphicFramePr>
        <p:xfrm>
          <a:off x="708549" y="3790813"/>
          <a:ext cx="6565900" cy="355600"/>
        </p:xfrm>
        <a:graphic>
          <a:graphicData uri="http://schemas.openxmlformats.org/presentationml/2006/ole">
            <mc:AlternateContent xmlns:mc="http://schemas.openxmlformats.org/markup-compatibility/2006">
              <mc:Choice xmlns:v="urn:schemas-microsoft-com:vml" Requires="v">
                <p:oleObj spid="_x0000_s14818" name="Equation" r:id="rId10" imgW="6565680" imgH="355320" progId="Equation.DSMT4">
                  <p:embed/>
                </p:oleObj>
              </mc:Choice>
              <mc:Fallback>
                <p:oleObj name="Equation" r:id="rId10" imgW="6565680" imgH="355320" progId="Equation.DSMT4">
                  <p:embed/>
                  <p:pic>
                    <p:nvPicPr>
                      <p:cNvPr id="0" name=""/>
                      <p:cNvPicPr/>
                      <p:nvPr/>
                    </p:nvPicPr>
                    <p:blipFill>
                      <a:blip r:embed="rId11"/>
                      <a:stretch>
                        <a:fillRect/>
                      </a:stretch>
                    </p:blipFill>
                    <p:spPr>
                      <a:xfrm>
                        <a:off x="708549" y="3790813"/>
                        <a:ext cx="6565900" cy="355600"/>
                      </a:xfrm>
                      <a:prstGeom prst="rect">
                        <a:avLst/>
                      </a:prstGeom>
                    </p:spPr>
                  </p:pic>
                </p:oleObj>
              </mc:Fallback>
            </mc:AlternateContent>
          </a:graphicData>
        </a:graphic>
      </p:graphicFrame>
      <p:graphicFrame>
        <p:nvGraphicFramePr>
          <p:cNvPr id="5" name="Object 4" descr="S = minimum left brace D, Q right brace."/>
          <p:cNvGraphicFramePr>
            <a:graphicFrameLocks noChangeAspect="1"/>
          </p:cNvGraphicFramePr>
          <p:nvPr>
            <p:extLst>
              <p:ext uri="{D42A27DB-BD31-4B8C-83A1-F6EECF244321}">
                <p14:modId xmlns:p14="http://schemas.microsoft.com/office/powerpoint/2010/main" val="680763632"/>
              </p:ext>
            </p:extLst>
          </p:nvPr>
        </p:nvGraphicFramePr>
        <p:xfrm>
          <a:off x="2078105" y="4233731"/>
          <a:ext cx="1816100" cy="342900"/>
        </p:xfrm>
        <a:graphic>
          <a:graphicData uri="http://schemas.openxmlformats.org/presentationml/2006/ole">
            <mc:AlternateContent xmlns:mc="http://schemas.openxmlformats.org/markup-compatibility/2006">
              <mc:Choice xmlns:v="urn:schemas-microsoft-com:vml" Requires="v">
                <p:oleObj spid="_x0000_s14819" name="Equation" r:id="rId12" imgW="1815840" imgH="342720" progId="Equation.DSMT4">
                  <p:embed/>
                </p:oleObj>
              </mc:Choice>
              <mc:Fallback>
                <p:oleObj name="Equation" r:id="rId12" imgW="1815840" imgH="342720" progId="Equation.DSMT4">
                  <p:embed/>
                  <p:pic>
                    <p:nvPicPr>
                      <p:cNvPr id="0" name=""/>
                      <p:cNvPicPr/>
                      <p:nvPr/>
                    </p:nvPicPr>
                    <p:blipFill>
                      <a:blip r:embed="rId13"/>
                      <a:stretch>
                        <a:fillRect/>
                      </a:stretch>
                    </p:blipFill>
                    <p:spPr>
                      <a:xfrm>
                        <a:off x="2078105" y="4233731"/>
                        <a:ext cx="1816100" cy="342900"/>
                      </a:xfrm>
                      <a:prstGeom prst="rect">
                        <a:avLst/>
                      </a:prstGeom>
                    </p:spPr>
                  </p:pic>
                </p:oleObj>
              </mc:Fallback>
            </mc:AlternateContent>
          </a:graphicData>
        </a:graphic>
      </p:graphicFrame>
      <p:sp>
        <p:nvSpPr>
          <p:cNvPr id="269" name="Content Placeholder 5"/>
          <p:cNvSpPr txBox="1">
            <a:spLocks noGrp="1"/>
          </p:cNvSpPr>
          <p:nvPr>
            <p:ph type="body" idx="6"/>
          </p:nvPr>
        </p:nvSpPr>
        <p:spPr>
          <a:xfrm>
            <a:off x="457199" y="4663949"/>
            <a:ext cx="3627783" cy="559159"/>
          </a:xfrm>
          <a:prstGeom prst="rect">
            <a:avLst/>
          </a:prstGeom>
          <a:noFill/>
          <a:ln>
            <a:noFill/>
          </a:ln>
        </p:spPr>
        <p:txBody>
          <a:bodyPr spcFirstLastPara="1" wrap="square" lIns="0" tIns="0" rIns="0" bIns="0" anchor="t" anchorCtr="0">
            <a:noAutofit/>
          </a:bodyPr>
          <a:lstStyle/>
          <a:p>
            <a:pPr marL="256032" lvl="0" indent="-256032">
              <a:buSzPct val="100000"/>
            </a:pPr>
            <a:r>
              <a:rPr lang="en-US" sz="2400" dirty="0">
                <a:latin typeface="+mn-lt"/>
              </a:rPr>
              <a:t>Profit = Revenue − Cost</a:t>
            </a:r>
          </a:p>
        </p:txBody>
      </p:sp>
      <p:graphicFrame>
        <p:nvGraphicFramePr>
          <p:cNvPr id="6" name="Object 5" descr="p times min left brace D, Q right brace minus left parenthesis F + c Q. This equation is labled, 11.5."/>
          <p:cNvGraphicFramePr>
            <a:graphicFrameLocks noChangeAspect="1"/>
          </p:cNvGraphicFramePr>
          <p:nvPr>
            <p:extLst>
              <p:ext uri="{D42A27DB-BD31-4B8C-83A1-F6EECF244321}">
                <p14:modId xmlns:p14="http://schemas.microsoft.com/office/powerpoint/2010/main" val="1737850110"/>
              </p:ext>
            </p:extLst>
          </p:nvPr>
        </p:nvGraphicFramePr>
        <p:xfrm>
          <a:off x="703552" y="5324475"/>
          <a:ext cx="3914775" cy="284163"/>
        </p:xfrm>
        <a:graphic>
          <a:graphicData uri="http://schemas.openxmlformats.org/presentationml/2006/ole">
            <mc:AlternateContent xmlns:mc="http://schemas.openxmlformats.org/markup-compatibility/2006">
              <mc:Choice xmlns:v="urn:schemas-microsoft-com:vml" Requires="v">
                <p:oleObj spid="_x0000_s14820" name="Equation" r:id="rId14" imgW="4736880" imgH="342720" progId="Equation.DSMT4">
                  <p:embed/>
                </p:oleObj>
              </mc:Choice>
              <mc:Fallback>
                <p:oleObj name="Equation" r:id="rId14" imgW="4736880" imgH="342720" progId="Equation.DSMT4">
                  <p:embed/>
                  <p:pic>
                    <p:nvPicPr>
                      <p:cNvPr id="0" name=""/>
                      <p:cNvPicPr/>
                      <p:nvPr/>
                    </p:nvPicPr>
                    <p:blipFill>
                      <a:blip r:embed="rId15"/>
                      <a:stretch>
                        <a:fillRect/>
                      </a:stretch>
                    </p:blipFill>
                    <p:spPr>
                      <a:xfrm>
                        <a:off x="703552" y="5324475"/>
                        <a:ext cx="3914775" cy="284163"/>
                      </a:xfrm>
                      <a:prstGeom prst="rect">
                        <a:avLst/>
                      </a:prstGeom>
                    </p:spPr>
                  </p:pic>
                </p:oleObj>
              </mc:Fallback>
            </mc:AlternateContent>
          </a:graphicData>
        </a:graphic>
      </p:graphicFrame>
      <p:pic>
        <p:nvPicPr>
          <p:cNvPr id="9" name="Picture 8" descr="An influence diagram for profit shows 8 influencers and the relationships between them. The data from the diagram are summarized as follows. Demand and quantity produced influence quantity sold. Unit price and quantity sold influence revenue. Quantity produced, unit cost, and fixed cost influence cost. Cost and revenue influence profit."/>
          <p:cNvPicPr>
            <a:picLocks noChangeAspect="1"/>
          </p:cNvPicPr>
          <p:nvPr/>
        </p:nvPicPr>
        <p:blipFill>
          <a:blip r:embed="rId16"/>
          <a:stretch>
            <a:fillRect/>
          </a:stretch>
        </p:blipFill>
        <p:spPr>
          <a:xfrm>
            <a:off x="4807931" y="4317055"/>
            <a:ext cx="3646833" cy="200077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j-lt"/>
              </a:rPr>
              <a:t>Example 11.21: A Two-Way Data Table for the Profit Model</a:t>
            </a:r>
          </a:p>
        </p:txBody>
      </p:sp>
      <p:sp>
        <p:nvSpPr>
          <p:cNvPr id="6" name="Content Placeholder 5"/>
          <p:cNvSpPr>
            <a:spLocks noGrp="1"/>
          </p:cNvSpPr>
          <p:nvPr>
            <p:ph type="body" idx="1"/>
          </p:nvPr>
        </p:nvSpPr>
        <p:spPr>
          <a:xfrm>
            <a:off x="457201" y="1600200"/>
            <a:ext cx="4293704" cy="4525963"/>
          </a:xfrm>
        </p:spPr>
        <p:txBody>
          <a:bodyPr/>
          <a:lstStyle/>
          <a:p>
            <a:pPr marL="255650" lvl="0" indent="-255650">
              <a:buSzPct val="100000"/>
            </a:pPr>
            <a:r>
              <a:rPr lang="en-US" sz="2000" dirty="0">
                <a:solidFill>
                  <a:srgbClr val="000000"/>
                </a:solidFill>
                <a:latin typeface="+mn-lt"/>
              </a:rPr>
              <a:t>Evaluate the impact of both unit</a:t>
            </a:r>
            <a:r>
              <a:rPr lang="en-US" sz="2000" u="sng" dirty="0">
                <a:solidFill>
                  <a:srgbClr val="000000"/>
                </a:solidFill>
                <a:latin typeface="+mn-lt"/>
              </a:rPr>
              <a:t> </a:t>
            </a:r>
            <a:r>
              <a:rPr lang="en-US" sz="2000" dirty="0">
                <a:solidFill>
                  <a:srgbClr val="000000"/>
                </a:solidFill>
                <a:latin typeface="+mn-lt"/>
              </a:rPr>
              <a:t>price and unit cost.</a:t>
            </a:r>
            <a:endParaRPr lang="en-US" sz="2000" dirty="0">
              <a:latin typeface="+mn-lt"/>
            </a:endParaRPr>
          </a:p>
          <a:p>
            <a:pPr marL="255650" lvl="0" indent="-255650">
              <a:buSzPct val="100000"/>
            </a:pPr>
            <a:r>
              <a:rPr lang="en-US" sz="2000" dirty="0">
                <a:solidFill>
                  <a:srgbClr val="000000"/>
                </a:solidFill>
                <a:latin typeface="+mn-lt"/>
              </a:rPr>
              <a:t>Create a column of unit prices.</a:t>
            </a:r>
            <a:endParaRPr lang="en-US" sz="2000" dirty="0">
              <a:latin typeface="+mn-lt"/>
            </a:endParaRPr>
          </a:p>
          <a:p>
            <a:pPr marL="255650" lvl="0" indent="-255650">
              <a:buSzPct val="100000"/>
            </a:pPr>
            <a:r>
              <a:rPr lang="en-US" sz="2000" dirty="0">
                <a:solidFill>
                  <a:srgbClr val="000000"/>
                </a:solidFill>
                <a:latin typeface="+mn-lt"/>
              </a:rPr>
              <a:t>Create a row of unit costs.</a:t>
            </a:r>
            <a:endParaRPr lang="en-US" sz="2000" dirty="0">
              <a:latin typeface="+mn-lt"/>
            </a:endParaRPr>
          </a:p>
          <a:p>
            <a:pPr marL="255650" lvl="0" indent="-255650">
              <a:buSzPct val="100000"/>
            </a:pPr>
            <a:r>
              <a:rPr lang="en-US" sz="2000" dirty="0">
                <a:solidFill>
                  <a:srgbClr val="000000"/>
                </a:solidFill>
                <a:latin typeface="+mn-lt"/>
              </a:rPr>
              <a:t>Enter =C22 in upper left </a:t>
            </a:r>
            <a:r>
              <a:rPr lang="en-US" sz="2000" dirty="0" smtClean="0">
                <a:solidFill>
                  <a:srgbClr val="000000"/>
                </a:solidFill>
                <a:latin typeface="+mn-lt"/>
              </a:rPr>
              <a:t>corner.</a:t>
            </a:r>
          </a:p>
          <a:p>
            <a:pPr marL="255650" lvl="0" indent="-255650">
              <a:buSzPct val="100000"/>
            </a:pPr>
            <a:r>
              <a:rPr lang="en-US" sz="2000" dirty="0" smtClean="0">
                <a:solidFill>
                  <a:srgbClr val="000000"/>
                </a:solidFill>
                <a:latin typeface="+mn-lt"/>
              </a:rPr>
              <a:t>Select </a:t>
            </a:r>
            <a:r>
              <a:rPr lang="en-US" sz="2000" dirty="0">
                <a:solidFill>
                  <a:srgbClr val="000000"/>
                </a:solidFill>
                <a:latin typeface="+mn-lt"/>
              </a:rPr>
              <a:t>range of data (not including headings).</a:t>
            </a:r>
            <a:endParaRPr lang="en-US" sz="2000" dirty="0">
              <a:latin typeface="+mn-lt"/>
            </a:endParaRPr>
          </a:p>
          <a:p>
            <a:pPr marL="255650" lvl="0" indent="-255650">
              <a:buSzPct val="100000"/>
            </a:pPr>
            <a:r>
              <a:rPr lang="en-US" sz="2000" dirty="0">
                <a:solidFill>
                  <a:srgbClr val="000000"/>
                </a:solidFill>
                <a:latin typeface="+mn-lt"/>
              </a:rPr>
              <a:t>In Data Table dialog</a:t>
            </a:r>
            <a:endParaRPr lang="en-US" sz="2000" dirty="0">
              <a:latin typeface="+mn-lt"/>
            </a:endParaRPr>
          </a:p>
          <a:p>
            <a:pPr marL="741553" lvl="1" indent="-284353">
              <a:buSzPct val="100000"/>
            </a:pPr>
            <a:r>
              <a:rPr lang="en-US" sz="2000" dirty="0">
                <a:solidFill>
                  <a:srgbClr val="000000"/>
                </a:solidFill>
                <a:latin typeface="+mn-lt"/>
              </a:rPr>
              <a:t>Enter B6 for Row input cell.</a:t>
            </a:r>
            <a:endParaRPr lang="en-US" sz="2000" dirty="0">
              <a:latin typeface="+mn-lt"/>
            </a:endParaRPr>
          </a:p>
          <a:p>
            <a:pPr marL="741553" lvl="1" indent="-284353">
              <a:buSzPct val="100000"/>
            </a:pPr>
            <a:r>
              <a:rPr lang="en-US" sz="2000" dirty="0">
                <a:solidFill>
                  <a:srgbClr val="000000"/>
                </a:solidFill>
                <a:latin typeface="+mn-lt"/>
              </a:rPr>
              <a:t>Enter B5 for Column input cell</a:t>
            </a:r>
            <a:r>
              <a:rPr lang="en-US" sz="2000" dirty="0" smtClean="0">
                <a:solidFill>
                  <a:srgbClr val="000000"/>
                </a:solidFill>
                <a:latin typeface="+mn-lt"/>
              </a:rPr>
              <a:t>.</a:t>
            </a:r>
            <a:endParaRPr lang="en-US" sz="2000" dirty="0">
              <a:latin typeface="+mn-lt"/>
            </a:endParaRPr>
          </a:p>
        </p:txBody>
      </p:sp>
      <p:pic>
        <p:nvPicPr>
          <p:cNvPr id="8" name="Picture 7" descr="An Excel sheet for profit model. A table titled, data. The table has 1 row and 4 columns. The columns have the following headings from left to right. Unit price, Unit cost, Fixed cost, Demand. The row entries are as follows. Row 1. 40, 24, 400,000, 50,000. Another table titled, model, has 7 columns and 1 row. The columns have the following headings from left to right. Unit price, Quantity sold, Revenue, Unit cost, Quantity produced, Variable cost, Fixed cost. The row entry is as follows. $40.00, 40,000, $1,600,000.00, $24.00, 40,000, $960,000.00, $400,000.00. The profit is $240,000.00."/>
          <p:cNvPicPr>
            <a:picLocks noChangeAspect="1"/>
          </p:cNvPicPr>
          <p:nvPr/>
        </p:nvPicPr>
        <p:blipFill>
          <a:blip r:embed="rId2"/>
          <a:stretch>
            <a:fillRect/>
          </a:stretch>
        </p:blipFill>
        <p:spPr>
          <a:xfrm>
            <a:off x="5748395" y="1600200"/>
            <a:ext cx="2239088" cy="2649219"/>
          </a:xfrm>
          <a:prstGeom prst="rect">
            <a:avLst/>
          </a:prstGeom>
        </p:spPr>
      </p:pic>
      <p:pic>
        <p:nvPicPr>
          <p:cNvPr id="10" name="Picture 9" descr="The table has 11 rows and 5 columns. The columns have the following headings from left to right. Profit, $240,000.00. Unit cost, $22.00. Unit cost, $23.00. Unit cost, $24.00. Unit cost, $25.00. The row entries are as follows. Row 1. Unit price, $35.00, 120,000, 80,000, 40,000, 0. Row 2. Unit price, $36.00, 160,000, 120,000, 80,000, 40,000. Row 3. Unit price, $37.00, 200,000, 160,000, 120,000, 80,000. Row 4. Unit price, $38.00, 240,000, 200,000, 160,000, 120,000. Row 5. Unit price, $39.00, 280,000, 240,000, 200,000, 160,000. Row 6. Unit price, $40.00, 320,000, 280,000, 240,000, 200,000. Row 7. Unit price, $41.00, 360,000, 320,000, 280,000, 240,000. Row 8. Unit price, $42.00, 400,000, 360,000, 320,000, 280,000. Row 9. Unit price, $43.00, 440,000, 400,000, 360,000, 320,000. Row 10. Unit price, $44.00, 480,000, 440,000, 400,000, 360,000. Row 11. Unit price, $45.00, 520,000, 480,000, 440,000, 400,000."/>
          <p:cNvPicPr>
            <a:picLocks noChangeAspect="1"/>
          </p:cNvPicPr>
          <p:nvPr/>
        </p:nvPicPr>
        <p:blipFill>
          <a:blip r:embed="rId3"/>
          <a:stretch>
            <a:fillRect/>
          </a:stretch>
        </p:blipFill>
        <p:spPr>
          <a:xfrm>
            <a:off x="5310553" y="4413593"/>
            <a:ext cx="3114772" cy="1712570"/>
          </a:xfrm>
          <a:prstGeom prst="rect">
            <a:avLst/>
          </a:prstGeom>
        </p:spPr>
      </p:pic>
    </p:spTree>
    <p:extLst>
      <p:ext uri="{BB962C8B-B14F-4D97-AF65-F5344CB8AC3E}">
        <p14:creationId xmlns:p14="http://schemas.microsoft.com/office/powerpoint/2010/main" val="294244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Scenario Manager</a:t>
            </a:r>
            <a:endParaRPr sz="3600" b="1" i="0" u="none" strike="noStrike" cap="none" dirty="0">
              <a:solidFill>
                <a:srgbClr val="007FA3"/>
              </a:solidFill>
              <a:latin typeface="+mj-lt"/>
              <a:ea typeface="Arial"/>
              <a:cs typeface="Arial"/>
              <a:sym typeface="Arial"/>
            </a:endParaRPr>
          </a:p>
        </p:txBody>
      </p:sp>
      <p:sp>
        <p:nvSpPr>
          <p:cNvPr id="667" name="Content Placeholder 2"/>
          <p:cNvSpPr txBox="1">
            <a:spLocks noGrp="1"/>
          </p:cNvSpPr>
          <p:nvPr>
            <p:ph type="body" idx="1"/>
          </p:nvPr>
        </p:nvSpPr>
        <p:spPr>
          <a:xfrm>
            <a:off x="457200" y="1600201"/>
            <a:ext cx="5247861" cy="775251"/>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ct val="100000"/>
              <a:buFont typeface="Arial"/>
              <a:buChar char="•"/>
            </a:pPr>
            <a:r>
              <a:rPr lang="en-US" sz="1800" b="0" i="0" u="none" strike="noStrike" cap="none" dirty="0">
                <a:solidFill>
                  <a:schemeClr val="dk1"/>
                </a:solidFill>
                <a:latin typeface="+mn-lt"/>
                <a:ea typeface="Arial"/>
                <a:cs typeface="Arial"/>
                <a:sym typeface="Arial"/>
              </a:rPr>
              <a:t>Allows creation of scenarios </a:t>
            </a:r>
            <a:r>
              <a:rPr lang="en-US" sz="1800" b="0" i="0" u="none" strike="noStrike" cap="none" dirty="0" smtClean="0">
                <a:solidFill>
                  <a:schemeClr val="dk1"/>
                </a:solidFill>
                <a:latin typeface="+mn-lt"/>
                <a:ea typeface="Arial"/>
                <a:cs typeface="Arial"/>
                <a:sym typeface="Arial"/>
              </a:rPr>
              <a:t>- </a:t>
            </a:r>
            <a:r>
              <a:rPr lang="en-US" sz="1800" b="0" i="0" u="none" strike="noStrike" cap="none" dirty="0">
                <a:solidFill>
                  <a:schemeClr val="dk1"/>
                </a:solidFill>
                <a:latin typeface="+mn-lt"/>
                <a:ea typeface="Arial"/>
                <a:cs typeface="Arial"/>
                <a:sym typeface="Arial"/>
              </a:rPr>
              <a:t>sets of values that are saved and can be substituted in worksheets.</a:t>
            </a:r>
            <a:endParaRPr sz="1800" b="0" i="0" u="none" strike="noStrike" cap="none" dirty="0">
              <a:solidFill>
                <a:schemeClr val="dk1"/>
              </a:solidFill>
              <a:latin typeface="+mn-lt"/>
              <a:ea typeface="Arial"/>
              <a:cs typeface="Arial"/>
              <a:sym typeface="Arial"/>
            </a:endParaRPr>
          </a:p>
        </p:txBody>
      </p:sp>
      <p:sp>
        <p:nvSpPr>
          <p:cNvPr id="668" name="Content Placeholder 3"/>
          <p:cNvSpPr txBox="1">
            <a:spLocks noGrp="1"/>
          </p:cNvSpPr>
          <p:nvPr>
            <p:ph type="body" idx="2"/>
          </p:nvPr>
        </p:nvSpPr>
        <p:spPr>
          <a:xfrm>
            <a:off x="457200" y="2495182"/>
            <a:ext cx="129209" cy="47993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smtClean="0">
                <a:solidFill>
                  <a:schemeClr val="dk1"/>
                </a:solidFill>
                <a:latin typeface="+mn-lt"/>
                <a:ea typeface="Arial"/>
                <a:cs typeface="Arial"/>
                <a:sym typeface="Arial"/>
              </a:rPr>
              <a:t>  </a:t>
            </a:r>
            <a:endParaRPr sz="1800" b="0" i="0" u="none" strike="noStrike" cap="none" dirty="0">
              <a:solidFill>
                <a:schemeClr val="dk1"/>
              </a:solidFill>
              <a:latin typeface="+mn-lt"/>
              <a:ea typeface="Arial"/>
              <a:cs typeface="Arial"/>
              <a:sym typeface="Arial"/>
            </a:endParaRPr>
          </a:p>
        </p:txBody>
      </p:sp>
      <p:graphicFrame>
        <p:nvGraphicFramePr>
          <p:cNvPr id="2" name="Object 1" descr="What if analysis option is selected from the data tab. Scenario manager is selected under What if analysis option."/>
          <p:cNvGraphicFramePr>
            <a:graphicFrameLocks noChangeAspect="1"/>
          </p:cNvGraphicFramePr>
          <p:nvPr>
            <p:extLst>
              <p:ext uri="{D42A27DB-BD31-4B8C-83A1-F6EECF244321}">
                <p14:modId xmlns:p14="http://schemas.microsoft.com/office/powerpoint/2010/main" val="1362188822"/>
              </p:ext>
            </p:extLst>
          </p:nvPr>
        </p:nvGraphicFramePr>
        <p:xfrm>
          <a:off x="696945" y="2707962"/>
          <a:ext cx="4618182" cy="277091"/>
        </p:xfrm>
        <a:graphic>
          <a:graphicData uri="http://schemas.openxmlformats.org/presentationml/2006/ole">
            <mc:AlternateContent xmlns:mc="http://schemas.openxmlformats.org/markup-compatibility/2006">
              <mc:Choice xmlns:v="urn:schemas-microsoft-com:vml" Requires="v">
                <p:oleObj spid="_x0000_s9364" name="Equation" r:id="rId4" imgW="5079960" imgH="304560" progId="Equation.DSMT4">
                  <p:embed/>
                </p:oleObj>
              </mc:Choice>
              <mc:Fallback>
                <p:oleObj name="Equation" r:id="rId4" imgW="5079960" imgH="304560" progId="Equation.DSMT4">
                  <p:embed/>
                  <p:pic>
                    <p:nvPicPr>
                      <p:cNvPr id="0" name=""/>
                      <p:cNvPicPr/>
                      <p:nvPr/>
                    </p:nvPicPr>
                    <p:blipFill>
                      <a:blip r:embed="rId5"/>
                      <a:stretch>
                        <a:fillRect/>
                      </a:stretch>
                    </p:blipFill>
                    <p:spPr>
                      <a:xfrm>
                        <a:off x="696945" y="2707962"/>
                        <a:ext cx="4618182" cy="277091"/>
                      </a:xfrm>
                      <a:prstGeom prst="rect">
                        <a:avLst/>
                      </a:prstGeom>
                    </p:spPr>
                  </p:pic>
                </p:oleObj>
              </mc:Fallback>
            </mc:AlternateContent>
          </a:graphicData>
        </a:graphic>
      </p:graphicFrame>
      <p:sp>
        <p:nvSpPr>
          <p:cNvPr id="670" name="Content Placeholder 4"/>
          <p:cNvSpPr txBox="1">
            <a:spLocks noGrp="1"/>
          </p:cNvSpPr>
          <p:nvPr>
            <p:ph type="body" idx="3"/>
          </p:nvPr>
        </p:nvSpPr>
        <p:spPr>
          <a:xfrm>
            <a:off x="457201" y="3094844"/>
            <a:ext cx="5247860" cy="3017721"/>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Click Add button to open </a:t>
            </a:r>
            <a:r>
              <a:rPr lang="en-US" sz="1800" b="0" u="none" strike="noStrike" cap="none" dirty="0">
                <a:solidFill>
                  <a:schemeClr val="dk1"/>
                </a:solidFill>
                <a:latin typeface="+mn-lt"/>
                <a:sym typeface="Arial"/>
              </a:rPr>
              <a:t>Add Scenario </a:t>
            </a:r>
            <a:r>
              <a:rPr lang="en-US" sz="1800" b="0" i="0" u="none" strike="noStrike" cap="none" dirty="0" smtClean="0">
                <a:solidFill>
                  <a:schemeClr val="dk1"/>
                </a:solidFill>
                <a:latin typeface="+mn-lt"/>
                <a:sym typeface="Arial"/>
              </a:rPr>
              <a:t>dialog.</a:t>
            </a:r>
            <a:endParaRPr sz="1800" dirty="0">
              <a:latin typeface="+mn-lt"/>
            </a:endParaRPr>
          </a:p>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Enter a Scenario </a:t>
            </a:r>
            <a:r>
              <a:rPr lang="en-US" sz="1800" b="0" i="0" u="none" strike="noStrike" cap="none" dirty="0" smtClean="0">
                <a:solidFill>
                  <a:schemeClr val="dk1"/>
                </a:solidFill>
                <a:latin typeface="+mn-lt"/>
                <a:sym typeface="Arial"/>
              </a:rPr>
              <a:t>Name.</a:t>
            </a:r>
            <a:endParaRPr sz="1800" dirty="0">
              <a:latin typeface="+mn-lt"/>
            </a:endParaRPr>
          </a:p>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In </a:t>
            </a:r>
            <a:r>
              <a:rPr lang="en-US" sz="1800" b="0" u="none" strike="noStrike" cap="none" dirty="0">
                <a:solidFill>
                  <a:schemeClr val="dk1"/>
                </a:solidFill>
                <a:latin typeface="+mn-lt"/>
                <a:sym typeface="Arial"/>
              </a:rPr>
              <a:t>Changing Cells </a:t>
            </a:r>
            <a:r>
              <a:rPr lang="en-US" sz="1800" b="0" i="0" u="none" strike="noStrike" cap="none" dirty="0">
                <a:solidFill>
                  <a:schemeClr val="dk1"/>
                </a:solidFill>
                <a:latin typeface="+mn-lt"/>
                <a:sym typeface="Arial"/>
              </a:rPr>
              <a:t>box, enter cell references to include in scenario.</a:t>
            </a:r>
            <a:endParaRPr sz="1800" dirty="0">
              <a:latin typeface="+mn-lt"/>
            </a:endParaRPr>
          </a:p>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In the </a:t>
            </a:r>
            <a:r>
              <a:rPr lang="en-US" sz="1800" b="0" u="none" strike="noStrike" cap="none" dirty="0">
                <a:solidFill>
                  <a:schemeClr val="dk1"/>
                </a:solidFill>
                <a:latin typeface="+mn-lt"/>
                <a:sym typeface="Arial"/>
              </a:rPr>
              <a:t>Scenario Values </a:t>
            </a:r>
            <a:r>
              <a:rPr lang="en-US" sz="1800" b="0" i="0" u="none" strike="noStrike" cap="none" dirty="0">
                <a:solidFill>
                  <a:schemeClr val="dk1"/>
                </a:solidFill>
                <a:latin typeface="+mn-lt"/>
                <a:sym typeface="Arial"/>
              </a:rPr>
              <a:t>dialog enter values for each of the changing cells.</a:t>
            </a:r>
            <a:endParaRPr sz="1800" dirty="0">
              <a:latin typeface="+mn-lt"/>
            </a:endParaRPr>
          </a:p>
          <a:p>
            <a:pPr marL="256032" marR="0" lvl="0" indent="-256032" algn="l" rtl="0">
              <a:spcAft>
                <a:spcPts val="0"/>
              </a:spcAft>
              <a:buClr>
                <a:srgbClr val="007FA3"/>
              </a:buClr>
              <a:buSzPct val="100000"/>
              <a:buFont typeface="Arial"/>
              <a:buChar char="•"/>
            </a:pPr>
            <a:r>
              <a:rPr lang="en-US" sz="1800" b="0" i="0" u="none" strike="noStrike" cap="none" dirty="0">
                <a:solidFill>
                  <a:schemeClr val="dk1"/>
                </a:solidFill>
                <a:latin typeface="+mn-lt"/>
                <a:sym typeface="Arial"/>
              </a:rPr>
              <a:t>Click </a:t>
            </a:r>
            <a:r>
              <a:rPr lang="en-US" sz="1800" b="0" u="none" strike="noStrike" cap="none" dirty="0">
                <a:solidFill>
                  <a:schemeClr val="dk1"/>
                </a:solidFill>
                <a:latin typeface="+mn-lt"/>
                <a:sym typeface="Arial"/>
              </a:rPr>
              <a:t>Show </a:t>
            </a:r>
            <a:r>
              <a:rPr lang="en-US" sz="1800" b="0" i="0" u="none" strike="noStrike" cap="none" dirty="0">
                <a:solidFill>
                  <a:schemeClr val="dk1"/>
                </a:solidFill>
                <a:latin typeface="+mn-lt"/>
                <a:sym typeface="Arial"/>
              </a:rPr>
              <a:t>button to display the </a:t>
            </a:r>
            <a:r>
              <a:rPr lang="en-US" sz="1800" b="0" i="0" u="none" strike="noStrike" cap="none" dirty="0" smtClean="0">
                <a:solidFill>
                  <a:schemeClr val="dk1"/>
                </a:solidFill>
                <a:latin typeface="+mn-lt"/>
                <a:sym typeface="Arial"/>
              </a:rPr>
              <a:t>results.</a:t>
            </a:r>
            <a:endParaRPr sz="1800" b="0" i="0" u="none" strike="noStrike" cap="none" dirty="0">
              <a:solidFill>
                <a:schemeClr val="dk1"/>
              </a:solidFill>
              <a:latin typeface="+mn-lt"/>
              <a:sym typeface="Arial"/>
            </a:endParaRPr>
          </a:p>
        </p:txBody>
      </p:sp>
      <p:pic>
        <p:nvPicPr>
          <p:cNvPr id="3" name="Picture 2" descr="The Add scenario dialog box has 3 blank input fields for Scenario name, Changing cells, and Comment. A text below Changing cells reads, c t r l + click cells to select non adjacent changing cells. There are 2 checkboxes below the Comment field, Prevent changes and Hide for protection. Prevent changes is checked. There are two buttons at the bottom of the dialog box. O K and Cancel. O K is disabled."/>
          <p:cNvPicPr>
            <a:picLocks noChangeAspect="1"/>
          </p:cNvPicPr>
          <p:nvPr/>
        </p:nvPicPr>
        <p:blipFill>
          <a:blip r:embed="rId6"/>
          <a:stretch>
            <a:fillRect/>
          </a:stretch>
        </p:blipFill>
        <p:spPr>
          <a:xfrm>
            <a:off x="5815597" y="2707962"/>
            <a:ext cx="2796341" cy="246380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200"/>
              <a:buFont typeface="Arial"/>
              <a:buNone/>
            </a:pPr>
            <a:r>
              <a:rPr lang="en-US" sz="3200" b="1" i="0" u="none" strike="noStrike" cap="none" dirty="0">
                <a:solidFill>
                  <a:srgbClr val="007FA3"/>
                </a:solidFill>
                <a:latin typeface="+mj-lt"/>
                <a:ea typeface="Arial"/>
                <a:cs typeface="Arial"/>
                <a:sym typeface="Arial"/>
              </a:rPr>
              <a:t>Example </a:t>
            </a:r>
            <a:r>
              <a:rPr lang="en-US" sz="3200" b="1" i="0" u="none" strike="noStrike" cap="none" dirty="0" smtClean="0">
                <a:solidFill>
                  <a:srgbClr val="007FA3"/>
                </a:solidFill>
                <a:latin typeface="+mj-lt"/>
                <a:ea typeface="Arial"/>
                <a:cs typeface="Arial"/>
                <a:sym typeface="Arial"/>
              </a:rPr>
              <a:t>11.22: </a:t>
            </a:r>
            <a:r>
              <a:rPr lang="en-US" sz="3200" b="1" i="0" u="none" strike="noStrike" cap="none" dirty="0">
                <a:solidFill>
                  <a:srgbClr val="007FA3"/>
                </a:solidFill>
                <a:latin typeface="+mj-lt"/>
                <a:ea typeface="Arial"/>
                <a:cs typeface="Arial"/>
                <a:sym typeface="Arial"/>
              </a:rPr>
              <a:t>Using the Scenario Manager for the Markdown Pricing Model</a:t>
            </a:r>
            <a:endParaRPr sz="3200" b="1" i="0" u="none" strike="noStrike" cap="none" dirty="0">
              <a:solidFill>
                <a:srgbClr val="007FA3"/>
              </a:solidFill>
              <a:latin typeface="+mj-lt"/>
              <a:ea typeface="Arial"/>
              <a:cs typeface="Arial"/>
              <a:sym typeface="Arial"/>
            </a:endParaRPr>
          </a:p>
        </p:txBody>
      </p:sp>
      <p:sp>
        <p:nvSpPr>
          <p:cNvPr id="677" name="Content Placeholder 2"/>
          <p:cNvSpPr txBox="1">
            <a:spLocks noGrp="1"/>
          </p:cNvSpPr>
          <p:nvPr>
            <p:ph type="body" idx="1"/>
          </p:nvPr>
        </p:nvSpPr>
        <p:spPr>
          <a:xfrm>
            <a:off x="457200" y="1600201"/>
            <a:ext cx="8153400" cy="1073425"/>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b="0" i="0" u="none" strike="noStrike" cap="none" dirty="0">
                <a:solidFill>
                  <a:srgbClr val="000000"/>
                </a:solidFill>
                <a:latin typeface="+mn-lt"/>
                <a:ea typeface="Arial"/>
                <a:cs typeface="Arial"/>
                <a:sym typeface="Arial"/>
              </a:rPr>
              <a:t>Evaluate 4 strategies for pricing and discounts on the bathing suits in the Markdown Pricing Model.</a:t>
            </a:r>
            <a:endParaRPr b="0" i="0" u="none" strike="noStrike" cap="none" dirty="0">
              <a:solidFill>
                <a:srgbClr val="000000"/>
              </a:solidFill>
              <a:latin typeface="+mn-lt"/>
              <a:ea typeface="Arial"/>
              <a:cs typeface="Arial"/>
              <a:sym typeface="Arial"/>
            </a:endParaRPr>
          </a:p>
        </p:txBody>
      </p:sp>
      <p:pic>
        <p:nvPicPr>
          <p:cNvPr id="2" name="Picture 1" descr="An Excel sheet titled, markdown pricing model. A table has 2 rows and 5 columns. The columns have the following headings from left to right. Scenarios, Ten ten, Twenty twenty, Thirty thirty, Forty forty. The row entries are as follows. Row 1. Days at full retail price, 10, 20, 30, 40. Row 2. Intermediate markdown, 0.1, 0.2, 0.3, 0.4. The second table, data, is as follows. The table has 1 row and 6 columns. The columns have the following headings from left to right. Retail price, Inventory, Selling season in days, Days at full retail, Intermediate markdown, Clearance markdown. The row entries are as follows. Row 1. 70, 1000, 50, 40, 0.3, 0.7."/>
          <p:cNvPicPr>
            <a:picLocks noChangeAspect="1"/>
          </p:cNvPicPr>
          <p:nvPr/>
        </p:nvPicPr>
        <p:blipFill>
          <a:blip r:embed="rId3"/>
          <a:stretch>
            <a:fillRect/>
          </a:stretch>
        </p:blipFill>
        <p:spPr>
          <a:xfrm>
            <a:off x="984193" y="2817400"/>
            <a:ext cx="7175614" cy="1511939"/>
          </a:xfrm>
          <a:prstGeom prst="rect">
            <a:avLst/>
          </a:prstGeom>
        </p:spPr>
      </p:pic>
      <p:pic>
        <p:nvPicPr>
          <p:cNvPr id="3" name="Picture 2" descr="A table titled, scenario summary. The table, for Changing cells, is as follows. The table has 2 rows and 6 columns. The columns have the following headings from left to right. Blank, Blank, Ten ten, Twenty twenty, Thirty thirty, Forty forty. The row entries are as follows. Row 1. $B$7, 40, 10, 20, 30, 40. Row 2. $B$8, 40%, 10%, 20%, 30%, 40%. The table, for result cells, is as follows. A table has 1 row and 6 columns. The columns have the following headings from left to right. Blank, Blank, Ten ten, Twenty twenty, Thirty thirty, Forty forty. The row entries are as follows. Row 1. $C $33, $43,246, $50,302, $52,850, $49,322, $43,246. A text under the table reads, Note, Current values column represents values of changing cells at the time scenario summary report was created. Changing cells for each scenario are highlighted in gray. The first column and the columns for Ten ten, Twenty twenty, Thirty thirty, Forty forty in the table for Changing cells are highlighted in gray. The first column in Result cell is highlighted in gray."/>
          <p:cNvPicPr>
            <a:picLocks noChangeAspect="1"/>
          </p:cNvPicPr>
          <p:nvPr/>
        </p:nvPicPr>
        <p:blipFill>
          <a:blip r:embed="rId4"/>
          <a:stretch>
            <a:fillRect/>
          </a:stretch>
        </p:blipFill>
        <p:spPr>
          <a:xfrm>
            <a:off x="1731572" y="4473113"/>
            <a:ext cx="5680856" cy="1751366"/>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Goal Seek</a:t>
            </a:r>
            <a:endParaRPr sz="3600" b="1" i="0" u="none" strike="noStrike" cap="none" dirty="0">
              <a:solidFill>
                <a:srgbClr val="007FA3"/>
              </a:solidFill>
              <a:latin typeface="+mj-lt"/>
              <a:ea typeface="Arial"/>
              <a:cs typeface="Arial"/>
              <a:sym typeface="Arial"/>
            </a:endParaRPr>
          </a:p>
        </p:txBody>
      </p:sp>
      <p:sp>
        <p:nvSpPr>
          <p:cNvPr id="685" name="Content Placeholder 2"/>
          <p:cNvSpPr txBox="1">
            <a:spLocks noGrp="1"/>
          </p:cNvSpPr>
          <p:nvPr>
            <p:ph type="body" idx="1"/>
          </p:nvPr>
        </p:nvSpPr>
        <p:spPr>
          <a:xfrm>
            <a:off x="457200" y="1600201"/>
            <a:ext cx="8229600" cy="1133060"/>
          </a:xfrm>
          <a:prstGeom prst="rect">
            <a:avLst/>
          </a:prstGeom>
          <a:noFill/>
          <a:ln>
            <a:noFill/>
          </a:ln>
        </p:spPr>
        <p:txBody>
          <a:bodyPr spcFirstLastPara="1" wrap="square" lIns="0" tIns="0" rIns="0" bIns="0" anchor="t" anchorCtr="0">
            <a:noAutofit/>
          </a:bodyPr>
          <a:lstStyle/>
          <a:p>
            <a:pPr marL="255588" marR="0" lvl="0" indent="-255588" algn="l" rtl="0">
              <a:spcAft>
                <a:spcPts val="0"/>
              </a:spcAft>
              <a:buClr>
                <a:srgbClr val="007FA3"/>
              </a:buClr>
              <a:buSzPct val="100000"/>
              <a:buFont typeface="Arial"/>
              <a:buChar char="•"/>
            </a:pPr>
            <a:r>
              <a:rPr lang="en-US" sz="2000" b="0" i="0" u="none" strike="noStrike" cap="none" dirty="0">
                <a:solidFill>
                  <a:srgbClr val="000000"/>
                </a:solidFill>
                <a:latin typeface="+mn-lt"/>
                <a:ea typeface="Arial"/>
                <a:cs typeface="Arial"/>
                <a:sym typeface="Arial"/>
              </a:rPr>
              <a:t>If you know the result that you want from a formula but are not sure what input value the formula needs to get that result, use the Goal Seek feature in Excel.</a:t>
            </a:r>
            <a:endParaRPr sz="2000" b="0" i="0" u="none" strike="noStrike" cap="none" dirty="0">
              <a:solidFill>
                <a:srgbClr val="000000"/>
              </a:solidFill>
              <a:latin typeface="+mn-lt"/>
              <a:ea typeface="Arial"/>
              <a:cs typeface="Arial"/>
              <a:sym typeface="Arial"/>
            </a:endParaRPr>
          </a:p>
        </p:txBody>
      </p:sp>
      <p:sp>
        <p:nvSpPr>
          <p:cNvPr id="686" name="Content Placeholder 3"/>
          <p:cNvSpPr txBox="1">
            <a:spLocks noGrp="1"/>
          </p:cNvSpPr>
          <p:nvPr>
            <p:ph type="body" idx="2"/>
          </p:nvPr>
        </p:nvSpPr>
        <p:spPr>
          <a:xfrm>
            <a:off x="457200" y="2827376"/>
            <a:ext cx="129210" cy="512172"/>
          </a:xfrm>
          <a:prstGeom prst="rect">
            <a:avLst/>
          </a:prstGeom>
          <a:noFill/>
          <a:ln>
            <a:noFill/>
          </a:ln>
        </p:spPr>
        <p:txBody>
          <a:bodyPr spcFirstLastPara="1" wrap="square" lIns="0" tIns="0" rIns="0" bIns="0" anchor="t" anchorCtr="0">
            <a:noAutofit/>
          </a:bodyPr>
          <a:lstStyle/>
          <a:p>
            <a:pPr marL="256032" marR="0" lvl="0" indent="-256032" algn="l" rtl="0">
              <a:spcAft>
                <a:spcPts val="0"/>
              </a:spcAft>
              <a:buClr>
                <a:srgbClr val="007FA3"/>
              </a:buClr>
              <a:buSzPct val="100000"/>
              <a:buFont typeface="Arial"/>
              <a:buChar char="•"/>
            </a:pPr>
            <a:r>
              <a:rPr lang="en-US" sz="2000" b="0" i="0" u="none" strike="noStrike" cap="none" dirty="0" smtClean="0">
                <a:solidFill>
                  <a:schemeClr val="dk1"/>
                </a:solidFill>
                <a:latin typeface="+mn-lt"/>
                <a:ea typeface="Arial"/>
                <a:cs typeface="Arial"/>
                <a:sym typeface="Arial"/>
              </a:rPr>
              <a:t>  </a:t>
            </a:r>
            <a:endParaRPr sz="2000" b="0" i="0" u="none" strike="noStrike" cap="none" dirty="0">
              <a:solidFill>
                <a:schemeClr val="dk1"/>
              </a:solidFill>
              <a:latin typeface="+mn-lt"/>
              <a:ea typeface="Arial"/>
              <a:cs typeface="Arial"/>
              <a:sym typeface="Arial"/>
            </a:endParaRPr>
          </a:p>
        </p:txBody>
      </p:sp>
      <p:graphicFrame>
        <p:nvGraphicFramePr>
          <p:cNvPr id="8" name="Object 7" descr="What if analysis option is selected from the data tab. Goal seek is selected under What if analysis option."/>
          <p:cNvGraphicFramePr>
            <a:graphicFrameLocks noChangeAspect="1"/>
          </p:cNvGraphicFramePr>
          <p:nvPr>
            <p:extLst>
              <p:ext uri="{D42A27DB-BD31-4B8C-83A1-F6EECF244321}">
                <p14:modId xmlns:p14="http://schemas.microsoft.com/office/powerpoint/2010/main" val="3223184900"/>
              </p:ext>
            </p:extLst>
          </p:nvPr>
        </p:nvGraphicFramePr>
        <p:xfrm>
          <a:off x="692564" y="3034748"/>
          <a:ext cx="4191000" cy="304800"/>
        </p:xfrm>
        <a:graphic>
          <a:graphicData uri="http://schemas.openxmlformats.org/presentationml/2006/ole">
            <mc:AlternateContent xmlns:mc="http://schemas.openxmlformats.org/markup-compatibility/2006">
              <mc:Choice xmlns:v="urn:schemas-microsoft-com:vml" Requires="v">
                <p:oleObj spid="_x0000_s10380" name="Equation" r:id="rId4" imgW="4190760" imgH="304560" progId="Equation.DSMT4">
                  <p:embed/>
                </p:oleObj>
              </mc:Choice>
              <mc:Fallback>
                <p:oleObj name="Equation" r:id="rId4" imgW="4190760" imgH="304560" progId="Equation.DSMT4">
                  <p:embed/>
                  <p:pic>
                    <p:nvPicPr>
                      <p:cNvPr id="2" name="Object 1"/>
                      <p:cNvPicPr/>
                      <p:nvPr/>
                    </p:nvPicPr>
                    <p:blipFill>
                      <a:blip r:embed="rId5"/>
                      <a:stretch>
                        <a:fillRect/>
                      </a:stretch>
                    </p:blipFill>
                    <p:spPr>
                      <a:xfrm>
                        <a:off x="692564" y="3034748"/>
                        <a:ext cx="4191000" cy="304800"/>
                      </a:xfrm>
                      <a:prstGeom prst="rect">
                        <a:avLst/>
                      </a:prstGeom>
                    </p:spPr>
                  </p:pic>
                </p:oleObj>
              </mc:Fallback>
            </mc:AlternateContent>
          </a:graphicData>
        </a:graphic>
      </p:graphicFrame>
      <p:sp>
        <p:nvSpPr>
          <p:cNvPr id="688" name="Content Placeholder 4"/>
          <p:cNvSpPr txBox="1">
            <a:spLocks noGrp="1"/>
          </p:cNvSpPr>
          <p:nvPr>
            <p:ph type="body" idx="3"/>
          </p:nvPr>
        </p:nvSpPr>
        <p:spPr>
          <a:xfrm>
            <a:off x="457200" y="3433663"/>
            <a:ext cx="5893904" cy="2724957"/>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Set cell contains the cell reference for the formula you want to </a:t>
            </a:r>
            <a:r>
              <a:rPr lang="en-US" sz="2000" b="0" i="0" u="none" strike="noStrike" cap="none" dirty="0" smtClean="0">
                <a:solidFill>
                  <a:srgbClr val="000000"/>
                </a:solidFill>
                <a:latin typeface="+mn-lt"/>
                <a:sym typeface="Arial"/>
              </a:rPr>
              <a:t>resolve.</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To value is the target value you want the formula to return.</a:t>
            </a:r>
            <a:endParaRPr sz="2000" dirty="0">
              <a:latin typeface="+mn-lt"/>
            </a:endParaRPr>
          </a:p>
          <a:p>
            <a:pPr marL="255650" marR="0" lvl="0" indent="-255650" algn="l" rtl="0">
              <a:spcAft>
                <a:spcPts val="0"/>
              </a:spcAft>
              <a:buClr>
                <a:srgbClr val="007FA3"/>
              </a:buClr>
              <a:buSzPct val="100000"/>
              <a:buFont typeface="Arial"/>
              <a:buChar char="•"/>
            </a:pPr>
            <a:r>
              <a:rPr lang="en-US" sz="2000" b="0" i="0" u="none" strike="noStrike" cap="none" dirty="0">
                <a:solidFill>
                  <a:srgbClr val="000000"/>
                </a:solidFill>
                <a:latin typeface="+mn-lt"/>
                <a:sym typeface="Arial"/>
              </a:rPr>
              <a:t>By changing cell is the reference of the input value that you want to change to achieve the set cell value.</a:t>
            </a:r>
            <a:endParaRPr sz="2000" b="0" i="0" u="none" strike="noStrike" cap="none" dirty="0">
              <a:solidFill>
                <a:srgbClr val="000000"/>
              </a:solidFill>
              <a:latin typeface="+mn-lt"/>
              <a:sym typeface="Arial"/>
            </a:endParaRPr>
          </a:p>
        </p:txBody>
      </p:sp>
      <p:pic>
        <p:nvPicPr>
          <p:cNvPr id="2" name="Picture 1" descr="The Goal seek dialog box displays blank input fields against Set cell, To value, and By changing cell. There are 2 buttons at the bottom of the dialog box. O K and Cancel."/>
          <p:cNvPicPr>
            <a:picLocks noChangeAspect="1"/>
          </p:cNvPicPr>
          <p:nvPr/>
        </p:nvPicPr>
        <p:blipFill>
          <a:blip r:embed="rId6"/>
          <a:stretch>
            <a:fillRect/>
          </a:stretch>
        </p:blipFill>
        <p:spPr>
          <a:xfrm>
            <a:off x="6478934" y="4427082"/>
            <a:ext cx="2158171" cy="162167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Title 1"/>
          <p:cNvSpPr txBox="1">
            <a:spLocks noGrp="1"/>
          </p:cNvSpPr>
          <p:nvPr>
            <p:ph type="title"/>
          </p:nvPr>
        </p:nvSpPr>
        <p:spPr>
          <a:xfrm>
            <a:off x="457200" y="215372"/>
            <a:ext cx="8229600" cy="1097280"/>
          </a:xfrm>
          <a:prstGeom prst="rect">
            <a:avLst/>
          </a:prstGeom>
          <a:noFill/>
          <a:ln>
            <a:noFill/>
          </a:ln>
        </p:spPr>
        <p:txBody>
          <a:bodyPr spcFirstLastPara="1" wrap="square" lIns="0" tIns="91425" rIns="0" bIns="0" anchor="b" anchorCtr="0">
            <a:noAutofit/>
          </a:bodyPr>
          <a:lstStyle/>
          <a:p>
            <a:pPr marL="0" marR="0" lvl="0" indent="0" algn="l" rtl="0">
              <a:lnSpc>
                <a:spcPct val="100000"/>
              </a:lnSpc>
              <a:spcBef>
                <a:spcPts val="0"/>
              </a:spcBef>
              <a:spcAft>
                <a:spcPts val="0"/>
              </a:spcAft>
              <a:buClr>
                <a:srgbClr val="007FA3"/>
              </a:buClr>
              <a:buSzPts val="3600"/>
              <a:buFont typeface="Arial"/>
              <a:buNone/>
            </a:pPr>
            <a:r>
              <a:rPr lang="en-US" sz="3600" b="1" i="0" u="none" strike="noStrike" cap="none" dirty="0">
                <a:solidFill>
                  <a:srgbClr val="007FA3"/>
                </a:solidFill>
                <a:latin typeface="+mj-lt"/>
                <a:ea typeface="Arial"/>
                <a:cs typeface="Arial"/>
                <a:sym typeface="Arial"/>
              </a:rPr>
              <a:t>Example </a:t>
            </a:r>
            <a:r>
              <a:rPr lang="en-US" sz="3600" b="1" i="0" u="none" strike="noStrike" cap="none" dirty="0" smtClean="0">
                <a:solidFill>
                  <a:srgbClr val="007FA3"/>
                </a:solidFill>
                <a:latin typeface="+mj-lt"/>
                <a:ea typeface="Arial"/>
                <a:cs typeface="Arial"/>
                <a:sym typeface="Arial"/>
              </a:rPr>
              <a:t>11.23: </a:t>
            </a:r>
            <a:r>
              <a:rPr lang="en-US" sz="3600" b="1" i="0" u="none" strike="noStrike" cap="none" dirty="0">
                <a:solidFill>
                  <a:srgbClr val="007FA3"/>
                </a:solidFill>
                <a:latin typeface="+mj-lt"/>
                <a:ea typeface="Arial"/>
                <a:cs typeface="Arial"/>
                <a:sym typeface="Arial"/>
              </a:rPr>
              <a:t>Finding the Break-Even Point in the Outsourcing Model</a:t>
            </a:r>
            <a:endParaRPr sz="3600" b="1" i="0" u="none" strike="noStrike" cap="none" dirty="0">
              <a:solidFill>
                <a:srgbClr val="007FA3"/>
              </a:solidFill>
              <a:latin typeface="+mj-lt"/>
              <a:ea typeface="Arial"/>
              <a:cs typeface="Arial"/>
              <a:sym typeface="Arial"/>
            </a:endParaRPr>
          </a:p>
        </p:txBody>
      </p:sp>
      <p:sp>
        <p:nvSpPr>
          <p:cNvPr id="695" name="Content Placeholder 2"/>
          <p:cNvSpPr txBox="1">
            <a:spLocks noGrp="1"/>
          </p:cNvSpPr>
          <p:nvPr>
            <p:ph type="body" idx="1"/>
          </p:nvPr>
        </p:nvSpPr>
        <p:spPr>
          <a:xfrm>
            <a:off x="457200" y="1600201"/>
            <a:ext cx="3886200" cy="2494722"/>
          </a:xfrm>
          <a:prstGeom prst="rect">
            <a:avLst/>
          </a:prstGeom>
          <a:noFill/>
          <a:ln>
            <a:noFill/>
          </a:ln>
        </p:spPr>
        <p:txBody>
          <a:bodyPr spcFirstLastPara="1" wrap="square" lIns="0" tIns="0" rIns="0" bIns="0" anchor="t" anchorCtr="0">
            <a:noAutofit/>
          </a:bodyPr>
          <a:lstStyle/>
          <a:p>
            <a:pPr marL="255650" marR="0" lvl="0" indent="-255650" algn="l" rtl="0">
              <a:spcAft>
                <a:spcPts val="0"/>
              </a:spcAft>
              <a:buClr>
                <a:srgbClr val="007FA3"/>
              </a:buClr>
              <a:buSzPct val="100000"/>
              <a:buFont typeface="Arial"/>
              <a:buChar char="•"/>
            </a:pPr>
            <a:r>
              <a:rPr lang="en-US" sz="2200" b="0" i="0" u="none" strike="noStrike" cap="none" dirty="0">
                <a:solidFill>
                  <a:srgbClr val="000000"/>
                </a:solidFill>
                <a:latin typeface="+mn-lt"/>
                <a:sym typeface="Arial"/>
              </a:rPr>
              <a:t>Find the value of demand for which manufacturing cost equals purchased </a:t>
            </a:r>
            <a:r>
              <a:rPr lang="en-US" sz="2200" b="0" i="0" u="none" strike="noStrike" cap="none" dirty="0" smtClean="0">
                <a:solidFill>
                  <a:srgbClr val="000000"/>
                </a:solidFill>
                <a:latin typeface="+mn-lt"/>
                <a:sym typeface="Arial"/>
              </a:rPr>
              <a:t>cost.</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Set cell: B19</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To value: 0</a:t>
            </a:r>
            <a:endParaRPr sz="2200" dirty="0">
              <a:latin typeface="+mn-lt"/>
            </a:endParaRPr>
          </a:p>
          <a:p>
            <a:pPr marL="741553" marR="0" lvl="1" indent="-284353" algn="l" rtl="0">
              <a:spcBef>
                <a:spcPts val="600"/>
              </a:spcBef>
              <a:spcAft>
                <a:spcPts val="0"/>
              </a:spcAft>
              <a:buClr>
                <a:srgbClr val="007FA3"/>
              </a:buClr>
              <a:buSzPct val="100000"/>
              <a:buFont typeface="Arial"/>
              <a:buChar char="–"/>
            </a:pPr>
            <a:r>
              <a:rPr lang="en-US" sz="2200" b="0" i="0" u="none" strike="noStrike" cap="none" dirty="0">
                <a:solidFill>
                  <a:srgbClr val="000000"/>
                </a:solidFill>
                <a:latin typeface="+mn-lt"/>
                <a:sym typeface="Arial"/>
              </a:rPr>
              <a:t>By changing cell: B12.</a:t>
            </a:r>
            <a:endParaRPr sz="2200" b="0" i="0" u="none" strike="noStrike" cap="none" dirty="0">
              <a:solidFill>
                <a:srgbClr val="000000"/>
              </a:solidFill>
              <a:latin typeface="+mn-lt"/>
              <a:sym typeface="Arial"/>
            </a:endParaRPr>
          </a:p>
        </p:txBody>
      </p:sp>
      <p:pic>
        <p:nvPicPr>
          <p:cNvPr id="2" name="Picture 1" descr="The Goal seek dialog box displays blank input fields against Set cell, To value, and By changing cell. There are 2 buttons at the bottom of the dialog box. O K and Cancel."/>
          <p:cNvPicPr>
            <a:picLocks noChangeAspect="1"/>
          </p:cNvPicPr>
          <p:nvPr/>
        </p:nvPicPr>
        <p:blipFill>
          <a:blip r:embed="rId3"/>
          <a:stretch>
            <a:fillRect/>
          </a:stretch>
        </p:blipFill>
        <p:spPr>
          <a:xfrm>
            <a:off x="1214525" y="4382472"/>
            <a:ext cx="2371550" cy="1786283"/>
          </a:xfrm>
          <a:prstGeom prst="rect">
            <a:avLst/>
          </a:prstGeom>
        </p:spPr>
      </p:pic>
      <p:pic>
        <p:nvPicPr>
          <p:cNvPr id="3" name="Picture 2" descr="An Excel sheet titled, outsourcing decision model. There are 2 tables in this sheet. The first table, data, is as follows. The table has 1 row and 4 columns. The columns have the following headings from left to right. Manufactured in house, Fixed cost, Manufactured in house, Unit variable cost, Purchased from supplier, Unit cost, Purchased from supplier, Production volume. The row entries are as follows. Row 1. 50,000, 125, 175, 1000. A table titled, model. The table has 1 row and 2 columns. The columns have the following headings from left to right. Total manufacturing cost, Total purchased cost. The row entries are as follows. Row 1. 175,000, 175,000. Cost difference which is Manufacture minus Purchase is $0. Best decision is Manufacture."/>
          <p:cNvPicPr>
            <a:picLocks noChangeAspect="1"/>
          </p:cNvPicPr>
          <p:nvPr/>
        </p:nvPicPr>
        <p:blipFill>
          <a:blip r:embed="rId4"/>
          <a:stretch>
            <a:fillRect/>
          </a:stretch>
        </p:blipFill>
        <p:spPr>
          <a:xfrm>
            <a:off x="4549197" y="1801109"/>
            <a:ext cx="3940575" cy="40181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latin typeface="+mj-lt"/>
              </a:rPr>
              <a:t>Building Models Using Historical Data</a:t>
            </a:r>
            <a:endParaRPr lang="en-US" dirty="0">
              <a:latin typeface="+mj-lt"/>
            </a:endParaRPr>
          </a:p>
        </p:txBody>
      </p:sp>
      <p:sp>
        <p:nvSpPr>
          <p:cNvPr id="11" name="Content Placeholder 10"/>
          <p:cNvSpPr>
            <a:spLocks noGrp="1"/>
          </p:cNvSpPr>
          <p:nvPr>
            <p:ph type="body" idx="1"/>
          </p:nvPr>
        </p:nvSpPr>
        <p:spPr/>
        <p:txBody>
          <a:bodyPr/>
          <a:lstStyle/>
          <a:p>
            <a:pPr marL="256032" indent="-256032"/>
            <a:r>
              <a:rPr lang="en-US" dirty="0" smtClean="0">
                <a:latin typeface="+mn-lt"/>
              </a:rPr>
              <a:t>Data </a:t>
            </a:r>
            <a:r>
              <a:rPr lang="en-US" dirty="0">
                <a:latin typeface="+mn-lt"/>
              </a:rPr>
              <a:t>used in models can come from existing databases and other data sources, analysis </a:t>
            </a:r>
            <a:r>
              <a:rPr lang="en-US" dirty="0" smtClean="0">
                <a:latin typeface="+mn-lt"/>
              </a:rPr>
              <a:t>of historical </a:t>
            </a:r>
            <a:r>
              <a:rPr lang="en-US" dirty="0">
                <a:latin typeface="+mn-lt"/>
              </a:rPr>
              <a:t>data, or surveys, experiments, and other methods of data collection</a:t>
            </a:r>
            <a:r>
              <a:rPr lang="en-US" dirty="0" smtClean="0">
                <a:latin typeface="+mn-lt"/>
              </a:rPr>
              <a:t>.</a:t>
            </a:r>
          </a:p>
          <a:p>
            <a:pPr marL="256032" indent="-256032"/>
            <a:r>
              <a:rPr lang="en-US" dirty="0" smtClean="0">
                <a:latin typeface="+mn-lt"/>
              </a:rPr>
              <a:t>Statistical </a:t>
            </a:r>
            <a:r>
              <a:rPr lang="en-US" dirty="0">
                <a:latin typeface="+mn-lt"/>
              </a:rPr>
              <a:t>methods </a:t>
            </a:r>
            <a:r>
              <a:rPr lang="en-US" dirty="0" smtClean="0">
                <a:latin typeface="+mn-lt"/>
              </a:rPr>
              <a:t>are </a:t>
            </a:r>
            <a:r>
              <a:rPr lang="en-US" dirty="0">
                <a:latin typeface="+mn-lt"/>
              </a:rPr>
              <a:t>often used to estimate data required in </a:t>
            </a:r>
            <a:r>
              <a:rPr lang="en-US" dirty="0" smtClean="0">
                <a:latin typeface="+mn-lt"/>
              </a:rPr>
              <a:t>predictive models.</a:t>
            </a:r>
          </a:p>
          <a:p>
            <a:pPr marL="256032" indent="-256032"/>
            <a:r>
              <a:rPr lang="en-US" dirty="0" smtClean="0">
                <a:latin typeface="+mn-lt"/>
              </a:rPr>
              <a:t>We </a:t>
            </a:r>
            <a:r>
              <a:rPr lang="en-US" dirty="0">
                <a:latin typeface="+mn-lt"/>
              </a:rPr>
              <a:t>might use empirical data and line-fitting techniques to build a model</a:t>
            </a:r>
            <a:r>
              <a:rPr lang="en-US" dirty="0" smtClean="0">
                <a:latin typeface="+mn-lt"/>
              </a:rPr>
              <a:t>.</a:t>
            </a:r>
            <a:endParaRPr lang="en-US" dirty="0">
              <a:latin typeface="+mn-lt"/>
            </a:endParaRPr>
          </a:p>
        </p:txBody>
      </p:sp>
    </p:spTree>
    <p:extLst>
      <p:ext uri="{BB962C8B-B14F-4D97-AF65-F5344CB8AC3E}">
        <p14:creationId xmlns:p14="http://schemas.microsoft.com/office/powerpoint/2010/main" val="1126402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Example 11.3:  Building a Decision Model Using Historical Data</a:t>
            </a:r>
          </a:p>
        </p:txBody>
      </p:sp>
      <p:sp>
        <p:nvSpPr>
          <p:cNvPr id="19" name="Content Placeholder 18"/>
          <p:cNvSpPr>
            <a:spLocks noGrp="1"/>
          </p:cNvSpPr>
          <p:nvPr>
            <p:ph type="body" idx="1"/>
          </p:nvPr>
        </p:nvSpPr>
        <p:spPr>
          <a:xfrm>
            <a:off x="457200" y="1600200"/>
            <a:ext cx="3945835" cy="1898374"/>
          </a:xfrm>
        </p:spPr>
        <p:txBody>
          <a:bodyPr/>
          <a:lstStyle/>
          <a:p>
            <a:pPr marL="256032" indent="-256032">
              <a:buSzPct val="100000"/>
            </a:pPr>
            <a:r>
              <a:rPr lang="en-US" sz="2400" dirty="0" smtClean="0">
                <a:latin typeface="+mn-lt"/>
              </a:rPr>
              <a:t>D</a:t>
            </a:r>
            <a:r>
              <a:rPr lang="en-US" sz="100" dirty="0" smtClean="0">
                <a:latin typeface="+mn-lt"/>
              </a:rPr>
              <a:t> </a:t>
            </a:r>
            <a:r>
              <a:rPr lang="en-US" sz="2400" dirty="0" smtClean="0">
                <a:latin typeface="+mn-lt"/>
              </a:rPr>
              <a:t>T</a:t>
            </a:r>
            <a:r>
              <a:rPr lang="en-US" sz="100" dirty="0" smtClean="0">
                <a:latin typeface="+mn-lt"/>
              </a:rPr>
              <a:t> </a:t>
            </a:r>
            <a:r>
              <a:rPr lang="en-US" sz="2400" dirty="0" smtClean="0">
                <a:latin typeface="+mn-lt"/>
              </a:rPr>
              <a:t>P </a:t>
            </a:r>
            <a:r>
              <a:rPr lang="en-US" sz="2400" dirty="0">
                <a:latin typeface="+mn-lt"/>
              </a:rPr>
              <a:t>Corporation</a:t>
            </a:r>
            <a:r>
              <a:rPr lang="en-US" sz="2400" i="1" dirty="0">
                <a:latin typeface="+mn-lt"/>
              </a:rPr>
              <a:t> </a:t>
            </a:r>
            <a:r>
              <a:rPr lang="en-US" sz="2400" dirty="0" smtClean="0">
                <a:latin typeface="+mn-lt"/>
              </a:rPr>
              <a:t>- </a:t>
            </a:r>
            <a:r>
              <a:rPr lang="en-US" sz="2400" dirty="0">
                <a:latin typeface="+mn-lt"/>
              </a:rPr>
              <a:t>the effect of media advertising on profits</a:t>
            </a:r>
          </a:p>
          <a:p>
            <a:pPr marL="256032" indent="-256032">
              <a:buSzPct val="100000"/>
            </a:pPr>
            <a:r>
              <a:rPr lang="en-US" sz="2400" dirty="0">
                <a:latin typeface="+mn-lt"/>
              </a:rPr>
              <a:t>Logarithmic trendlines</a:t>
            </a:r>
          </a:p>
        </p:txBody>
      </p:sp>
      <p:sp>
        <p:nvSpPr>
          <p:cNvPr id="20" name="Content Placeholder 19"/>
          <p:cNvSpPr>
            <a:spLocks noGrp="1"/>
          </p:cNvSpPr>
          <p:nvPr>
            <p:ph type="body" idx="2"/>
          </p:nvPr>
        </p:nvSpPr>
        <p:spPr>
          <a:xfrm>
            <a:off x="457200" y="3605278"/>
            <a:ext cx="2941983" cy="430009"/>
          </a:xfrm>
        </p:spPr>
        <p:txBody>
          <a:bodyPr/>
          <a:lstStyle/>
          <a:p>
            <a:pPr marL="740664" indent="-283464">
              <a:spcBef>
                <a:spcPts val="600"/>
              </a:spcBef>
              <a:buSzPct val="100000"/>
              <a:buFont typeface="Arial" panose="020B0604020202020204" pitchFamily="34" charset="0"/>
              <a:buChar char="–"/>
            </a:pPr>
            <a:r>
              <a:rPr lang="de-DE" sz="2400" dirty="0">
                <a:latin typeface="+mn-lt"/>
              </a:rPr>
              <a:t>Product 1 Profit</a:t>
            </a:r>
            <a:endParaRPr lang="en-US" sz="2400" dirty="0">
              <a:latin typeface="+mn-lt"/>
            </a:endParaRPr>
          </a:p>
        </p:txBody>
      </p:sp>
      <p:graphicFrame>
        <p:nvGraphicFramePr>
          <p:cNvPr id="23" name="Object 22" descr="= 49.699 + 1.1568 natural log of X sub 1"/>
          <p:cNvGraphicFramePr>
            <a:graphicFrameLocks noChangeAspect="1"/>
          </p:cNvGraphicFramePr>
          <p:nvPr>
            <p:extLst>
              <p:ext uri="{D42A27DB-BD31-4B8C-83A1-F6EECF244321}">
                <p14:modId xmlns:p14="http://schemas.microsoft.com/office/powerpoint/2010/main" val="4261659261"/>
              </p:ext>
            </p:extLst>
          </p:nvPr>
        </p:nvGraphicFramePr>
        <p:xfrm>
          <a:off x="1219200" y="4069792"/>
          <a:ext cx="2997200" cy="381000"/>
        </p:xfrm>
        <a:graphic>
          <a:graphicData uri="http://schemas.openxmlformats.org/presentationml/2006/ole">
            <mc:AlternateContent xmlns:mc="http://schemas.openxmlformats.org/markup-compatibility/2006">
              <mc:Choice xmlns:v="urn:schemas-microsoft-com:vml" Requires="v">
                <p:oleObj spid="_x0000_s1892" name="Equation" r:id="rId3" imgW="2997000" imgH="380880" progId="Equation.DSMT4">
                  <p:embed/>
                </p:oleObj>
              </mc:Choice>
              <mc:Fallback>
                <p:oleObj name="Equation" r:id="rId3" imgW="2997000" imgH="380880" progId="Equation.DSMT4">
                  <p:embed/>
                  <p:pic>
                    <p:nvPicPr>
                      <p:cNvPr id="0" name=""/>
                      <p:cNvPicPr/>
                      <p:nvPr/>
                    </p:nvPicPr>
                    <p:blipFill>
                      <a:blip r:embed="rId4"/>
                      <a:stretch>
                        <a:fillRect/>
                      </a:stretch>
                    </p:blipFill>
                    <p:spPr>
                      <a:xfrm>
                        <a:off x="1219200" y="4069792"/>
                        <a:ext cx="2997200" cy="381000"/>
                      </a:xfrm>
                      <a:prstGeom prst="rect">
                        <a:avLst/>
                      </a:prstGeom>
                    </p:spPr>
                  </p:pic>
                </p:oleObj>
              </mc:Fallback>
            </mc:AlternateContent>
          </a:graphicData>
        </a:graphic>
      </p:graphicFrame>
      <p:sp>
        <p:nvSpPr>
          <p:cNvPr id="21" name="Content Placeholder 20"/>
          <p:cNvSpPr>
            <a:spLocks noGrp="1"/>
          </p:cNvSpPr>
          <p:nvPr>
            <p:ph type="body" idx="3"/>
          </p:nvPr>
        </p:nvSpPr>
        <p:spPr>
          <a:xfrm>
            <a:off x="452718" y="4495236"/>
            <a:ext cx="2946465" cy="470351"/>
          </a:xfrm>
        </p:spPr>
        <p:txBody>
          <a:bodyPr/>
          <a:lstStyle/>
          <a:p>
            <a:pPr marL="740664" indent="-283464">
              <a:spcBef>
                <a:spcPts val="600"/>
              </a:spcBef>
              <a:buSzPct val="100000"/>
              <a:buFont typeface="Arial" panose="020B0604020202020204" pitchFamily="34" charset="0"/>
              <a:buChar char="–"/>
            </a:pPr>
            <a:r>
              <a:rPr lang="de-DE" sz="2400" dirty="0">
                <a:latin typeface="+mn-lt"/>
              </a:rPr>
              <a:t>Product </a:t>
            </a:r>
            <a:r>
              <a:rPr lang="de-DE" sz="2400" dirty="0" smtClean="0">
                <a:latin typeface="+mn-lt"/>
              </a:rPr>
              <a:t>2 </a:t>
            </a:r>
            <a:r>
              <a:rPr lang="de-DE" sz="2400" dirty="0">
                <a:latin typeface="+mn-lt"/>
              </a:rPr>
              <a:t>Profit</a:t>
            </a:r>
            <a:endParaRPr lang="en-US" sz="2400" dirty="0">
              <a:latin typeface="+mn-lt"/>
            </a:endParaRPr>
          </a:p>
        </p:txBody>
      </p:sp>
      <p:graphicFrame>
        <p:nvGraphicFramePr>
          <p:cNvPr id="24" name="Object 23" descr="= 19.913 + 0.4177 natural log of X sub 2"/>
          <p:cNvGraphicFramePr>
            <a:graphicFrameLocks noChangeAspect="1"/>
          </p:cNvGraphicFramePr>
          <p:nvPr>
            <p:extLst>
              <p:ext uri="{D42A27DB-BD31-4B8C-83A1-F6EECF244321}">
                <p14:modId xmlns:p14="http://schemas.microsoft.com/office/powerpoint/2010/main" val="1578935517"/>
              </p:ext>
            </p:extLst>
          </p:nvPr>
        </p:nvGraphicFramePr>
        <p:xfrm>
          <a:off x="1219200" y="5010031"/>
          <a:ext cx="3035300" cy="381000"/>
        </p:xfrm>
        <a:graphic>
          <a:graphicData uri="http://schemas.openxmlformats.org/presentationml/2006/ole">
            <mc:AlternateContent xmlns:mc="http://schemas.openxmlformats.org/markup-compatibility/2006">
              <mc:Choice xmlns:v="urn:schemas-microsoft-com:vml" Requires="v">
                <p:oleObj spid="_x0000_s1893" name="Equation" r:id="rId5" imgW="3035160" imgH="380880" progId="Equation.DSMT4">
                  <p:embed/>
                </p:oleObj>
              </mc:Choice>
              <mc:Fallback>
                <p:oleObj name="Equation" r:id="rId5" imgW="3035160" imgH="380880" progId="Equation.DSMT4">
                  <p:embed/>
                  <p:pic>
                    <p:nvPicPr>
                      <p:cNvPr id="23" name="Object 22"/>
                      <p:cNvPicPr/>
                      <p:nvPr/>
                    </p:nvPicPr>
                    <p:blipFill>
                      <a:blip r:embed="rId6"/>
                      <a:stretch>
                        <a:fillRect/>
                      </a:stretch>
                    </p:blipFill>
                    <p:spPr>
                      <a:xfrm>
                        <a:off x="1219200" y="5010031"/>
                        <a:ext cx="3035300" cy="381000"/>
                      </a:xfrm>
                      <a:prstGeom prst="rect">
                        <a:avLst/>
                      </a:prstGeom>
                    </p:spPr>
                  </p:pic>
                </p:oleObj>
              </mc:Fallback>
            </mc:AlternateContent>
          </a:graphicData>
        </a:graphic>
      </p:graphicFrame>
      <p:graphicFrame>
        <p:nvGraphicFramePr>
          <p:cNvPr id="25" name="Object 24" descr="Total Profit = 69.612 + 1.1568 natural log of X sub 1 + 0.4177 natural log of X sub 2"/>
          <p:cNvGraphicFramePr>
            <a:graphicFrameLocks noChangeAspect="1"/>
          </p:cNvGraphicFramePr>
          <p:nvPr>
            <p:extLst>
              <p:ext uri="{D42A27DB-BD31-4B8C-83A1-F6EECF244321}">
                <p14:modId xmlns:p14="http://schemas.microsoft.com/office/powerpoint/2010/main" val="942040737"/>
              </p:ext>
            </p:extLst>
          </p:nvPr>
        </p:nvGraphicFramePr>
        <p:xfrm>
          <a:off x="452718" y="5612228"/>
          <a:ext cx="6515100" cy="381000"/>
        </p:xfrm>
        <a:graphic>
          <a:graphicData uri="http://schemas.openxmlformats.org/presentationml/2006/ole">
            <mc:AlternateContent xmlns:mc="http://schemas.openxmlformats.org/markup-compatibility/2006">
              <mc:Choice xmlns:v="urn:schemas-microsoft-com:vml" Requires="v">
                <p:oleObj spid="_x0000_s1894" name="Equation" r:id="rId7" imgW="6514920" imgH="380880" progId="Equation.DSMT4">
                  <p:embed/>
                </p:oleObj>
              </mc:Choice>
              <mc:Fallback>
                <p:oleObj name="Equation" r:id="rId7" imgW="6514920" imgH="380880" progId="Equation.DSMT4">
                  <p:embed/>
                  <p:pic>
                    <p:nvPicPr>
                      <p:cNvPr id="0" name=""/>
                      <p:cNvPicPr/>
                      <p:nvPr/>
                    </p:nvPicPr>
                    <p:blipFill>
                      <a:blip r:embed="rId8"/>
                      <a:stretch>
                        <a:fillRect/>
                      </a:stretch>
                    </p:blipFill>
                    <p:spPr>
                      <a:xfrm>
                        <a:off x="452718" y="5612228"/>
                        <a:ext cx="6515100" cy="381000"/>
                      </a:xfrm>
                      <a:prstGeom prst="rect">
                        <a:avLst/>
                      </a:prstGeom>
                    </p:spPr>
                  </p:pic>
                </p:oleObj>
              </mc:Fallback>
            </mc:AlternateContent>
          </a:graphicData>
        </a:graphic>
      </p:graphicFrame>
      <p:pic>
        <p:nvPicPr>
          <p:cNvPr id="27" name="Picture 26" descr="A spreadsheet titled, D T P corporation, displays two tables and two scatterplots. The first table has the following column headings from left to right. Advertising in thousands and profit in millions. Row 1. $50, $53.89. Row 2. $75, $54.91. Row 3. $100, $54.87. Row 4. $125, $55.48. Row 5. $150, $55.97. Row 6. $175, $56.02. Row 7. $200, $55.33. Row 8. $225, $56.42. Row 9. $250, $55.53. Row 10. $275, $55.77. Row 11. $300, $56.56. Row 12. $325, $56.72. Row 13. $350, $56.20. Row 14. $375, $56.15. Row 15. $400, $57.01. A scatterplot titled, product 1, plots profit versus advertising. The scatterplot has a horizontal axis labeled, advertising, that ranges from $0 to $500 in increments of $100 and a vertical axis labeled, profit, that ranges from $53.00 to $58.00 in increments of $1. The plot corresponds to the equation, y = 1.1568 natural log of x + 49.699, when R squared = 0.7785. A concave down increasing curve rises from ($50, $54) to ($400, $56.5) through ($250, $56). The data points are distributed along the sides of the curve. The table titled, product 2, has the following column headings from left to right. Advertising in thousands and profit in millions. The row entries are as follows. Row 1. $50, $21.49. Row 2. $75, $21.51. Row 3. $100, $21.99. Row 4. $125, $21.80. Row 5. $150, $22.21. Row 6. $175, $22.23. Row 7. $200, $22.32. Row 8. $225, $22.12. Row 9. $250, $22.20. Row 10. $275, $22.47. Row 11. $300, $22.08. Row 12. $300, $22.08. Row 13. $325, $22.22. Row 14. $350, $22.31. Row 15. $375, $22.20. Row 16. $400, $22.53. A scatterplot titled, product, plots profit versus advertising. The plot corresponds to the equation, y = 0.4177 natural log of x + 19.913, when R squared = 0.7337. The scatterplot has a horizontal axis labeled, advertising, that ranges from $0 to $500 in increments of $100 and a vertical axis labeled, profit, that ranges from $21.00 to $23.00 in increments of $0.50. A concave down increasing curve rises from ($50, $21.50) to ($400, $22.50) through ($250, $22.30). The data points are distributed along the sides of the curve. All values estimated."/>
          <p:cNvPicPr>
            <a:picLocks noChangeAspect="1"/>
          </p:cNvPicPr>
          <p:nvPr/>
        </p:nvPicPr>
        <p:blipFill>
          <a:blip r:embed="rId9"/>
          <a:stretch>
            <a:fillRect/>
          </a:stretch>
        </p:blipFill>
        <p:spPr>
          <a:xfrm>
            <a:off x="4608896" y="2344405"/>
            <a:ext cx="3918405" cy="2521745"/>
          </a:xfrm>
          <a:prstGeom prst="rect">
            <a:avLst/>
          </a:prstGeom>
        </p:spPr>
      </p:pic>
    </p:spTree>
    <p:extLst>
      <p:ext uri="{BB962C8B-B14F-4D97-AF65-F5344CB8AC3E}">
        <p14:creationId xmlns:p14="http://schemas.microsoft.com/office/powerpoint/2010/main" val="2531372176"/>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3197</TotalTime>
  <Words>3789</Words>
  <Application>Microsoft Office PowerPoint</Application>
  <PresentationFormat>On-screen Show (4:3)</PresentationFormat>
  <Paragraphs>472</Paragraphs>
  <Slides>74</Slides>
  <Notes>46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79" baseType="lpstr">
      <vt:lpstr>Arial</vt:lpstr>
      <vt:lpstr>Noto Sans Symbols</vt:lpstr>
      <vt:lpstr>Verdana</vt:lpstr>
      <vt:lpstr>508 Lecture</vt:lpstr>
      <vt:lpstr>Equation</vt:lpstr>
      <vt:lpstr>Business Analytics: Methods, Models, and Decisions</vt:lpstr>
      <vt:lpstr>Model-Building Strategies</vt:lpstr>
      <vt:lpstr>Example 11.1: A Total Cost Decision Model (1 of 3)</vt:lpstr>
      <vt:lpstr>Example 11.1: A Total Cost Decision Model (2 of 3)</vt:lpstr>
      <vt:lpstr>Example 11.1: A Total Cost Decision Model (3 of 3)</vt:lpstr>
      <vt:lpstr>Building Models Using Influence Diagrams</vt:lpstr>
      <vt:lpstr>Example 11.2: Developing a Decision Model Using an Influence Diagram</vt:lpstr>
      <vt:lpstr>Building Models Using Historical Data</vt:lpstr>
      <vt:lpstr>Example 11.3:  Building a Decision Model Using Historical Data</vt:lpstr>
      <vt:lpstr>Model Assumptions, Complexity, and Realism</vt:lpstr>
      <vt:lpstr>Implementing Models on Spreadsheets</vt:lpstr>
      <vt:lpstr>Example 11.4: Spreadsheet Implementation of the Profit Model</vt:lpstr>
      <vt:lpstr>Example 11.5: Modeling Net Income on a Spreadsheet (1 of 4)</vt:lpstr>
      <vt:lpstr>Example 11.5: Modeling Net Income on a Spreadsheet (2 of 4)</vt:lpstr>
      <vt:lpstr>Example 11.5: Modeling Net Income on a Spreadsheet (3 of 4)</vt:lpstr>
      <vt:lpstr>Example 11.5: Modeling Net Income on a Spreadsheet (4 of 4)</vt:lpstr>
      <vt:lpstr>Spreadsheet Quality</vt:lpstr>
      <vt:lpstr>Improving Spreadsheet Quality</vt:lpstr>
      <vt:lpstr>Data Validation</vt:lpstr>
      <vt:lpstr>Example 11.6: Using Data Validation (1 of 2)</vt:lpstr>
      <vt:lpstr>Example 11.6: Using Data Validation (2 of 2)</vt:lpstr>
      <vt:lpstr>Descriptive Spreadsheet Models</vt:lpstr>
      <vt:lpstr>Staffing Models</vt:lpstr>
      <vt:lpstr>Example 11.7: A Predictive Model for Staffing (1 of 2)</vt:lpstr>
      <vt:lpstr>Example 11.7: A Predictive Model for Staffing (2 of 2)</vt:lpstr>
      <vt:lpstr>Single-Period Purchase Decisions</vt:lpstr>
      <vt:lpstr>Example 11.8: A Single-Period Purchase Decision Model (1 of 2)</vt:lpstr>
      <vt:lpstr>Example 11.8: A Single-Period Purchase Decision Model (2 of 2)</vt:lpstr>
      <vt:lpstr>Overbooking Decisions</vt:lpstr>
      <vt:lpstr>Example 11.9: A Hotel Overbooking Model</vt:lpstr>
      <vt:lpstr>Example 11.10: Modeling Retail Markdown Pricing Decisions (1 of 4)</vt:lpstr>
      <vt:lpstr>Example 11.10: Modeling Retail Markdown Pricing Decisions (2 of 4)</vt:lpstr>
      <vt:lpstr>Example 11.10: Modeling Retail Markdown Pricing Decisions (3 of 4)</vt:lpstr>
      <vt:lpstr>Example 11.10: Modeling Retail Markdown Pricing Decisions (4 of 4)</vt:lpstr>
      <vt:lpstr>Predictive Spreadsheet Models</vt:lpstr>
      <vt:lpstr>Example 11.11: New-Product Development (1 of 3)</vt:lpstr>
      <vt:lpstr>Example 11.11: New-Product Development (2 of 3)</vt:lpstr>
      <vt:lpstr>Example 11.11: New-Product Development (3 of 3)</vt:lpstr>
      <vt:lpstr>Cash Budgeting</vt:lpstr>
      <vt:lpstr>Example 11.12: A Cash Budget Model</vt:lpstr>
      <vt:lpstr>Retirement Planning</vt:lpstr>
      <vt:lpstr>Example 11.13: A Retirement-Planning Model (1 of 2)</vt:lpstr>
      <vt:lpstr>Example 11.13: A Retirement-Planning Model (2 of 2)</vt:lpstr>
      <vt:lpstr>Project Management</vt:lpstr>
      <vt:lpstr>Example 11.14: A Project Management Spreadsheet Model (1 of 3)</vt:lpstr>
      <vt:lpstr>Example 11.14: A Project Management Spreadsheet Model (2 of 3)</vt:lpstr>
      <vt:lpstr>Example 11.14: A Project Management Spreadsheet Model (3 of 3)</vt:lpstr>
      <vt:lpstr>Prescriptive Spreadsheet Models</vt:lpstr>
      <vt:lpstr>Portfolio Allocation</vt:lpstr>
      <vt:lpstr>Example 11.15:  A Portfolio Allocation Model (1 of 3)</vt:lpstr>
      <vt:lpstr>Example 11.15:  A Portfolio Allocation Model (2 of 3)</vt:lpstr>
      <vt:lpstr>Example 11.15:  A Portfolio Allocation Model (3 of 3)</vt:lpstr>
      <vt:lpstr>Locating Central Facilities</vt:lpstr>
      <vt:lpstr>Example 11.16: Finding the Best Location for a Medical Laboratory (1 of 3)</vt:lpstr>
      <vt:lpstr>Example 11.16: Finding the Best Location for a Medical Laboratory (2 of 3)</vt:lpstr>
      <vt:lpstr>Example 11.16: Finding the Best Location for a Medical Laboratory (3 of 3)</vt:lpstr>
      <vt:lpstr>Job Sequencing</vt:lpstr>
      <vt:lpstr>Sequencing Rules</vt:lpstr>
      <vt:lpstr>Example 11.17: A Spreadsheet Model for Job Sequencing (1 of 3)</vt:lpstr>
      <vt:lpstr>Example 11.17: A Spreadsheet Model for Job Sequencing (2 of 3)</vt:lpstr>
      <vt:lpstr>Example 11.17: A Spreadsheet Model for Job Sequencing (3 of 3)</vt:lpstr>
      <vt:lpstr>Analyzing Uncertainty and Model Assumptions</vt:lpstr>
      <vt:lpstr>What-If Analysis</vt:lpstr>
      <vt:lpstr>Example 11.18: Using Excel for What-If Analysis</vt:lpstr>
      <vt:lpstr>Data Tables</vt:lpstr>
      <vt:lpstr>Creating One-Way (Column) Data Tables in Excel</vt:lpstr>
      <vt:lpstr>Example 11.19: A One-Way Data Table for Uncertain Demand</vt:lpstr>
      <vt:lpstr>Example 11.20: One-Way Data Tables with Multiple Outputs</vt:lpstr>
      <vt:lpstr>Two-Way Data Tables</vt:lpstr>
      <vt:lpstr>Example 11.21: A Two-Way Data Table for the Profit Model</vt:lpstr>
      <vt:lpstr>Scenario Manager</vt:lpstr>
      <vt:lpstr>Example 11.22: Using the Scenario Manager for the Markdown Pricing Model</vt:lpstr>
      <vt:lpstr>Goal Seek</vt:lpstr>
      <vt:lpstr>Example 11.23: Finding the Break-Even Point in the Outsourcing Model</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Methods, Models, and Decisions, 3e</dc:title>
  <dc:subject>Math</dc:subject>
  <dc:creator>Evans</dc:creator>
  <cp:keywords>Math</cp:keywords>
  <cp:lastModifiedBy>Gunasekaran Meena, Swetha (Cognizant)</cp:lastModifiedBy>
  <cp:revision>243</cp:revision>
  <dcterms:modified xsi:type="dcterms:W3CDTF">2019-03-06T09:27:32Z</dcterms:modified>
</cp:coreProperties>
</file>